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84" r:id="rId2"/>
    <p:sldId id="292" r:id="rId3"/>
    <p:sldId id="287" r:id="rId4"/>
    <p:sldId id="288" r:id="rId5"/>
    <p:sldId id="290" r:id="rId6"/>
    <p:sldId id="291" r:id="rId7"/>
    <p:sldId id="283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6912" autoAdjust="0"/>
    <p:restoredTop sz="94660"/>
  </p:normalViewPr>
  <p:slideViewPr>
    <p:cSldViewPr>
      <p:cViewPr varScale="1">
        <p:scale>
          <a:sx n="82" d="100"/>
          <a:sy n="82" d="100"/>
        </p:scale>
        <p:origin x="160" y="5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06B17D-ABB6-4D3A-BCE9-9824646F41F7}" type="datetimeFigureOut">
              <a:rPr lang="en-IN" smtClean="0"/>
              <a:pPr/>
              <a:t>11-05-2020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E4824E-CDBA-4F52-876F-2002A4519B24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48" y="219063"/>
            <a:ext cx="8229305" cy="1038312"/>
          </a:xfrm>
          <a:prstGeom prst="rect">
            <a:avLst/>
          </a:prstGeom>
        </p:spPr>
        <p:txBody>
          <a:bodyPr lIns="76197" tIns="38098" rIns="76197" bIns="38098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348" y="1428378"/>
            <a:ext cx="8229305" cy="3086994"/>
          </a:xfrm>
          <a:prstGeom prst="rect">
            <a:avLst/>
          </a:prstGeom>
        </p:spPr>
        <p:txBody>
          <a:bodyPr lIns="76197" tIns="38098" rIns="76197" bIns="3809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348" y="4684140"/>
            <a:ext cx="2133305" cy="356535"/>
          </a:xfrm>
          <a:prstGeom prst="rect">
            <a:avLst/>
          </a:prstGeom>
          <a:ln/>
        </p:spPr>
        <p:txBody>
          <a:bodyPr lIns="76197" tIns="38098" rIns="76197" bIns="38098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717" y="4684140"/>
            <a:ext cx="2894567" cy="356535"/>
          </a:xfrm>
          <a:prstGeom prst="rect">
            <a:avLst/>
          </a:prstGeom>
          <a:ln/>
        </p:spPr>
        <p:txBody>
          <a:bodyPr lIns="76197" tIns="38098" rIns="76197" bIns="38098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348" y="4684140"/>
            <a:ext cx="2133305" cy="356535"/>
          </a:xfrm>
          <a:prstGeom prst="rect">
            <a:avLst/>
          </a:prstGeom>
          <a:ln/>
        </p:spPr>
        <p:txBody>
          <a:bodyPr lIns="76197" tIns="38098" rIns="76197" bIns="38098"/>
          <a:lstStyle>
            <a:lvl1pPr>
              <a:defRPr/>
            </a:lvl1pPr>
          </a:lstStyle>
          <a:p>
            <a:pPr>
              <a:defRPr/>
            </a:pPr>
            <a:fld id="{C27E98CE-D62A-405E-9EE0-7CC508C259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2-1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276600" y="470535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 pitchFamily="34" charset="0"/>
              </a:rPr>
              <a:t>www.lexnimble.in |  www.lexnimble.com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Lato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96000" y="478155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Lato" pitchFamily="34" charset="0"/>
              </a:rPr>
              <a:t>www.lexnimble.in |  www.lexnimble.com</a:t>
            </a:r>
            <a:endParaRPr lang="en-US" sz="1200" b="1" dirty="0">
              <a:solidFill>
                <a:schemeClr val="bg1"/>
              </a:solidFill>
              <a:latin typeface="Lato" pitchFamily="34" charset="0"/>
            </a:endParaRPr>
          </a:p>
        </p:txBody>
      </p:sp>
      <p:pic>
        <p:nvPicPr>
          <p:cNvPr id="11" name="Picture 10" descr="template ic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17136" y="2518410"/>
            <a:ext cx="109728" cy="106680"/>
          </a:xfrm>
          <a:prstGeom prst="rect">
            <a:avLst/>
          </a:prstGeom>
        </p:spPr>
      </p:pic>
      <p:pic>
        <p:nvPicPr>
          <p:cNvPr id="12" name="Picture 11" descr="template ic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3600" y="4861982"/>
            <a:ext cx="152400" cy="148167"/>
          </a:xfrm>
          <a:prstGeom prst="rect">
            <a:avLst/>
          </a:prstGeom>
        </p:spPr>
      </p:pic>
      <p:pic>
        <p:nvPicPr>
          <p:cNvPr id="17" name="Picture 16" descr="template2-new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8" name="Picture 17" descr="LexNimblesolutions_log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514350"/>
            <a:ext cx="1752600" cy="750332"/>
          </a:xfrm>
          <a:prstGeom prst="rect">
            <a:avLst/>
          </a:prstGeom>
        </p:spPr>
      </p:pic>
      <p:pic>
        <p:nvPicPr>
          <p:cNvPr id="19" name="Picture 18" descr="Logo_LexQ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43445" y="3638550"/>
            <a:ext cx="1432821" cy="8382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133600" y="252740"/>
            <a:ext cx="662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ea typeface="ＭＳ Ｐゴシック" charset="-128"/>
              </a:rPr>
              <a:t>ISO 9001:2015 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</a:rPr>
              <a:t>Internal auditor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</a:rPr>
              <a:t> </a:t>
            </a:r>
            <a:r>
              <a:rPr lang="en-US" sz="2800" dirty="0">
                <a:solidFill>
                  <a:schemeClr val="bg1"/>
                </a:solidFill>
                <a:ea typeface="ＭＳ Ｐゴシック" charset="-128"/>
              </a:rPr>
              <a:t>Training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</a:rPr>
              <a:t>   </a:t>
            </a:r>
            <a:endParaRPr lang="en-US" sz="2800" dirty="0">
              <a:solidFill>
                <a:schemeClr val="bg1"/>
              </a:solidFill>
              <a:ea typeface="ＭＳ Ｐゴシック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19800" y="470535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Lato" pitchFamily="34" charset="0"/>
              </a:rPr>
              <a:t>www.lexnimble.in |  www.lexnimble.com</a:t>
            </a:r>
            <a:endParaRPr lang="en-US" sz="1200" b="1" dirty="0">
              <a:solidFill>
                <a:schemeClr val="bg1"/>
              </a:solidFill>
              <a:latin typeface="Lat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9550"/>
            <a:ext cx="8229305" cy="600087"/>
          </a:xfrm>
        </p:spPr>
        <p:txBody>
          <a:bodyPr/>
          <a:lstStyle/>
          <a:p>
            <a:pPr algn="l"/>
            <a:r>
              <a:rPr lang="en-US" sz="3600" b="1" dirty="0"/>
              <a:t>ISO </a:t>
            </a:r>
            <a:r>
              <a:rPr lang="en-US" sz="3600" b="1" dirty="0" smtClean="0"/>
              <a:t>9001 Internal auditor 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23950"/>
            <a:ext cx="8686800" cy="32004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This is an intensive course </a:t>
            </a:r>
            <a:r>
              <a:rPr lang="en-US" sz="2800" dirty="0"/>
              <a:t>designed for those people who require a sound understanding of the techniques and principles of quality auditing. It also covers the role of the internal auditor in the development and improvement of an effective quality management </a:t>
            </a:r>
            <a:r>
              <a:rPr lang="en-US" sz="2800" dirty="0" smtClean="0"/>
              <a:t>system based on ISO/IEC 9001:2015.</a:t>
            </a: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151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7150"/>
            <a:ext cx="8229305" cy="676287"/>
          </a:xfrm>
        </p:spPr>
        <p:txBody>
          <a:bodyPr/>
          <a:lstStyle/>
          <a:p>
            <a:pPr algn="l"/>
            <a:r>
              <a:rPr lang="en-US" sz="3600" b="1" dirty="0"/>
              <a:t>Program Outline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04800" y="819150"/>
            <a:ext cx="8229305" cy="3886200"/>
          </a:xfrm>
        </p:spPr>
        <p:txBody>
          <a:bodyPr/>
          <a:lstStyle/>
          <a:p>
            <a:r>
              <a:rPr lang="en-US" sz="2800" dirty="0"/>
              <a:t>ISO 9001 internal auditing requirements </a:t>
            </a:r>
          </a:p>
          <a:p>
            <a:r>
              <a:rPr lang="en-US" sz="2800" dirty="0"/>
              <a:t>Auditing – terms and definitions</a:t>
            </a:r>
          </a:p>
          <a:p>
            <a:r>
              <a:rPr lang="en-US" sz="2800" dirty="0"/>
              <a:t>Audit objectives, Audit types </a:t>
            </a:r>
          </a:p>
          <a:p>
            <a:r>
              <a:rPr lang="en-US" sz="2800" dirty="0"/>
              <a:t>Planning scheduling, personnel requirements and records </a:t>
            </a:r>
          </a:p>
          <a:p>
            <a:r>
              <a:rPr lang="en-US" sz="2800" dirty="0"/>
              <a:t>Responsibilities of audit team members and auditee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1857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4000" b="1" dirty="0"/>
              <a:t>Program Outline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/>
          </a:p>
          <a:p>
            <a:pPr lvl="0"/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457348" y="971550"/>
            <a:ext cx="84580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/>
              <a:t>Primary audit phases of planning, conduct, and closure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/>
              <a:t>Audit methods, ethics, time utilization and effectiveness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/>
              <a:t>Questioning techniques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/>
              <a:t>Classification of audit findings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/>
              <a:t>Report generation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/>
              <a:t>Audit follow-up and closure</a:t>
            </a:r>
          </a:p>
        </p:txBody>
      </p:sp>
    </p:spTree>
    <p:extLst>
      <p:ext uri="{BB962C8B-B14F-4D97-AF65-F5344CB8AC3E}">
        <p14:creationId xmlns:p14="http://schemas.microsoft.com/office/powerpoint/2010/main" val="3588396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34" y="222971"/>
            <a:ext cx="7886700" cy="612848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b="1" dirty="0" smtClean="0"/>
              <a:t>Learning Objectives</a:t>
            </a:r>
            <a:r>
              <a:rPr lang="en-US" sz="4500" dirty="0"/>
              <a:t/>
            </a:r>
            <a:br>
              <a:rPr lang="en-US" sz="45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686" y="835818"/>
            <a:ext cx="8404513" cy="3869531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en-US" sz="3300" dirty="0"/>
              <a:t>Provides a basic understanding of how to audit Quality Management Systems</a:t>
            </a:r>
          </a:p>
          <a:p>
            <a:pPr fontAlgn="base"/>
            <a:r>
              <a:rPr lang="en-US" sz="3300" dirty="0"/>
              <a:t>Explains the difference between internal, external and third party auditing</a:t>
            </a:r>
          </a:p>
          <a:p>
            <a:pPr fontAlgn="base"/>
            <a:r>
              <a:rPr lang="en-US" sz="3300" dirty="0"/>
              <a:t>Demonstrates the essential steps and techniques required for Quality Management System auditing, from planning through to audit follow up</a:t>
            </a:r>
          </a:p>
          <a:p>
            <a:pPr fontAlgn="base"/>
            <a:r>
              <a:rPr lang="en-US" sz="3300" dirty="0"/>
              <a:t>Provides delegates with sufficient training allowing them to function immediately as members of a Management Systems audit team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971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3350"/>
            <a:ext cx="7886700" cy="644236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Who Should Attend?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900545"/>
            <a:ext cx="7886700" cy="3732177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Quality Managers and audit program managers, current / future ISO internal auditors, members of ISO 9001 implementation teams, anyone who needs to learn about quality management system auditing</a:t>
            </a:r>
            <a:endParaRPr lang="en-US" sz="2800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59520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47750"/>
            <a:ext cx="8229305" cy="1038312"/>
          </a:xfrm>
        </p:spPr>
        <p:txBody>
          <a:bodyPr/>
          <a:lstStyle/>
          <a:p>
            <a:pPr>
              <a:defRPr/>
            </a:pPr>
            <a:r>
              <a:rPr lang="en-GB" b="1" dirty="0" smtClean="0">
                <a:latin typeface="Calibri" panose="020F0502020204030204" pitchFamily="34" charset="0"/>
              </a:rPr>
              <a:t>Any Questions?</a:t>
            </a:r>
            <a:r>
              <a:rPr lang="en-US" b="1" dirty="0" smtClean="0">
                <a:latin typeface="Calibri" panose="020F0502020204030204" pitchFamily="34" charset="0"/>
              </a:rPr>
              <a:t/>
            </a:r>
            <a:br>
              <a:rPr lang="en-US" b="1" dirty="0" smtClean="0">
                <a:latin typeface="Calibri" panose="020F0502020204030204" pitchFamily="34" charset="0"/>
              </a:rPr>
            </a:br>
            <a:endParaRPr lang="en-US" dirty="0" smtClean="0">
              <a:ea typeface="ＭＳ Ｐゴシック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62150"/>
            <a:ext cx="8229305" cy="1257822"/>
          </a:xfrm>
        </p:spPr>
        <p:txBody>
          <a:bodyPr/>
          <a:lstStyle/>
          <a:p>
            <a:pPr algn="ctr">
              <a:buFontTx/>
              <a:buNone/>
              <a:defRPr/>
            </a:pPr>
            <a:endParaRPr lang="en-US" dirty="0" smtClean="0">
              <a:ea typeface="ＭＳ Ｐゴシック" charset="-128"/>
            </a:endParaRPr>
          </a:p>
          <a:p>
            <a:pPr algn="ctr">
              <a:buFontTx/>
              <a:buNone/>
              <a:defRPr/>
            </a:pPr>
            <a:r>
              <a:rPr lang="en-US" b="1" dirty="0" smtClean="0">
                <a:ea typeface="ＭＳ Ｐゴシック" charset="-128"/>
              </a:rPr>
              <a:t>Thank You!!</a:t>
            </a:r>
          </a:p>
          <a:p>
            <a:pPr algn="ctr">
              <a:buFontTx/>
              <a:buNone/>
              <a:defRPr/>
            </a:pPr>
            <a:r>
              <a:rPr lang="en-US" dirty="0" smtClean="0">
                <a:ea typeface="ＭＳ Ｐゴシック" charset="-128"/>
              </a:rPr>
              <a:t>				</a:t>
            </a:r>
          </a:p>
          <a:p>
            <a:pPr algn="ctr">
              <a:buFontTx/>
              <a:buNone/>
              <a:defRPr/>
            </a:pPr>
            <a:r>
              <a:rPr lang="en-US" dirty="0" smtClean="0">
                <a:ea typeface="ＭＳ Ｐゴシック" charset="-128"/>
              </a:rPr>
              <a:t>					</a:t>
            </a:r>
            <a:endParaRPr lang="en-US" sz="2300" dirty="0" smtClean="0">
              <a:ea typeface="ＭＳ Ｐゴシック" charset="-128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74340" y="2800350"/>
            <a:ext cx="8229305" cy="2216134"/>
          </a:xfrm>
          <a:prstGeom prst="rect">
            <a:avLst/>
          </a:prstGeom>
        </p:spPr>
        <p:txBody>
          <a:bodyPr lIns="76197" tIns="38098" rIns="76197" bIns="38098"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							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				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					</a:t>
            </a:r>
            <a:endParaRPr kumimoji="0" lang="en-US" sz="23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85800" y="4171950"/>
            <a:ext cx="7086600" cy="533400"/>
          </a:xfrm>
          <a:prstGeom prst="rect">
            <a:avLst/>
          </a:prstGeom>
        </p:spPr>
        <p:txBody>
          <a:bodyPr lIns="76197" tIns="38098" rIns="76197" bIns="38098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For any clarifications/support/information </a:t>
            </a:r>
            <a:b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contact: </a:t>
            </a:r>
            <a:r>
              <a:rPr lang="en-US" sz="2000" b="1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admin@lexq.us</a:t>
            </a:r>
            <a:endParaRPr kumimoji="0" lang="en-US" sz="2000" b="1" i="0" u="sng" strike="noStrike" kern="120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1012</TotalTime>
  <Words>233</Words>
  <Application>Microsoft Office PowerPoint</Application>
  <PresentationFormat>On-screen Show (16:9)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MS PGothic</vt:lpstr>
      <vt:lpstr>Arial</vt:lpstr>
      <vt:lpstr>Calibri</vt:lpstr>
      <vt:lpstr>Lato</vt:lpstr>
      <vt:lpstr>Office Theme</vt:lpstr>
      <vt:lpstr>PowerPoint Presentation</vt:lpstr>
      <vt:lpstr>ISO 9001 Internal auditor  </vt:lpstr>
      <vt:lpstr>Program Outline</vt:lpstr>
      <vt:lpstr>Program Outline </vt:lpstr>
      <vt:lpstr>Learning Objectives </vt:lpstr>
      <vt:lpstr>Who Should Attend? </vt:lpstr>
      <vt:lpstr>Any Questions?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web designe</dc:creator>
  <cp:lastModifiedBy>Goutham</cp:lastModifiedBy>
  <cp:revision>79</cp:revision>
  <dcterms:created xsi:type="dcterms:W3CDTF">2018-10-18T09:10:40Z</dcterms:created>
  <dcterms:modified xsi:type="dcterms:W3CDTF">2020-05-11T13:17:47Z</dcterms:modified>
</cp:coreProperties>
</file>