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4" r:id="rId2"/>
    <p:sldId id="292" r:id="rId3"/>
    <p:sldId id="287" r:id="rId4"/>
    <p:sldId id="288" r:id="rId5"/>
    <p:sldId id="289" r:id="rId6"/>
    <p:sldId id="290" r:id="rId7"/>
    <p:sldId id="291" r:id="rId8"/>
    <p:sldId id="283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912" autoAdjust="0"/>
    <p:restoredTop sz="94660"/>
  </p:normalViewPr>
  <p:slideViewPr>
    <p:cSldViewPr>
      <p:cViewPr varScale="1">
        <p:scale>
          <a:sx n="82" d="100"/>
          <a:sy n="82" d="100"/>
        </p:scale>
        <p:origin x="144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6B17D-ABB6-4D3A-BCE9-9824646F41F7}" type="datetimeFigureOut">
              <a:rPr lang="en-IN" smtClean="0"/>
              <a:pPr/>
              <a:t>09-05-2020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4824E-CDBA-4F52-876F-2002A4519B24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48" y="219063"/>
            <a:ext cx="8229305" cy="1038312"/>
          </a:xfrm>
          <a:prstGeom prst="rect">
            <a:avLst/>
          </a:prstGeom>
        </p:spPr>
        <p:txBody>
          <a:bodyPr lIns="76197" tIns="38098" rIns="76197" bIns="3809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48" y="1428378"/>
            <a:ext cx="8229305" cy="3086994"/>
          </a:xfrm>
          <a:prstGeom prst="rect">
            <a:avLst/>
          </a:prstGeom>
        </p:spPr>
        <p:txBody>
          <a:bodyPr lIns="76197" tIns="38098" rIns="76197" bIns="3809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717" y="4684140"/>
            <a:ext cx="2894567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fld id="{C27E98CE-D62A-405E-9EE0-7CC508C25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-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2766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0" y="47815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  <p:pic>
        <p:nvPicPr>
          <p:cNvPr id="11" name="Picture 10" descr="template 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7136" y="2518410"/>
            <a:ext cx="109728" cy="106680"/>
          </a:xfrm>
          <a:prstGeom prst="rect">
            <a:avLst/>
          </a:prstGeom>
        </p:spPr>
      </p:pic>
      <p:pic>
        <p:nvPicPr>
          <p:cNvPr id="12" name="Picture 11" descr="template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4861982"/>
            <a:ext cx="152400" cy="148167"/>
          </a:xfrm>
          <a:prstGeom prst="rect">
            <a:avLst/>
          </a:prstGeom>
        </p:spPr>
      </p:pic>
      <p:pic>
        <p:nvPicPr>
          <p:cNvPr id="17" name="Picture 16" descr="template2-new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 descr="LexNimblesolutions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14350"/>
            <a:ext cx="1752600" cy="750332"/>
          </a:xfrm>
          <a:prstGeom prst="rect">
            <a:avLst/>
          </a:prstGeom>
        </p:spPr>
      </p:pic>
      <p:pic>
        <p:nvPicPr>
          <p:cNvPr id="19" name="Picture 18" descr="Logo_Lex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445" y="3638550"/>
            <a:ext cx="1432821" cy="838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33600" y="25274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ISO 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</a:rPr>
              <a:t>27001:2013 Lead Implementer Training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   </a:t>
            </a:r>
            <a:endParaRPr lang="en-US" sz="28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98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9550"/>
            <a:ext cx="8229305" cy="600087"/>
          </a:xfrm>
        </p:spPr>
        <p:txBody>
          <a:bodyPr/>
          <a:lstStyle/>
          <a:p>
            <a:pPr algn="l"/>
            <a:r>
              <a:rPr lang="en-US" sz="3600" b="1" dirty="0"/>
              <a:t>ISO 27001 Lead Implementer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0"/>
            <a:ext cx="8686800" cy="28956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This is an intensive course enables participants to develop the necessary expertise to support an organization in implementing and managing an Information Security Management System (ISMS) based on </a:t>
            </a:r>
            <a:r>
              <a:rPr lang="en-US" sz="2800" dirty="0" smtClean="0"/>
              <a:t>ISO/IEC 27001:2013</a:t>
            </a:r>
            <a:r>
              <a:rPr lang="en-US" sz="28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5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8229305" cy="676287"/>
          </a:xfrm>
        </p:spPr>
        <p:txBody>
          <a:bodyPr/>
          <a:lstStyle/>
          <a:p>
            <a:pPr algn="l"/>
            <a:r>
              <a:rPr lang="en-US" sz="3600" b="1" dirty="0"/>
              <a:t>Program Outline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04800" y="819150"/>
            <a:ext cx="8229305" cy="3429000"/>
          </a:xfrm>
        </p:spPr>
        <p:txBody>
          <a:bodyPr/>
          <a:lstStyle/>
          <a:p>
            <a:r>
              <a:rPr lang="en-US" sz="2400" dirty="0"/>
              <a:t>Understanding the guidelines of ISO 27003 </a:t>
            </a:r>
            <a:r>
              <a:rPr lang="en-US" sz="2400" dirty="0" smtClean="0"/>
              <a:t>for</a:t>
            </a:r>
          </a:p>
          <a:p>
            <a:pPr lvl="1"/>
            <a:r>
              <a:rPr lang="en-US" sz="2000" dirty="0" smtClean="0"/>
              <a:t>Company’s ISMS Policy</a:t>
            </a:r>
          </a:p>
          <a:p>
            <a:pPr lvl="1"/>
            <a:r>
              <a:rPr lang="en-US" sz="2000" dirty="0" smtClean="0"/>
              <a:t>Framing Scope Statement </a:t>
            </a:r>
          </a:p>
          <a:p>
            <a:r>
              <a:rPr lang="en-US" sz="2400" dirty="0"/>
              <a:t>Setting Information security objectives</a:t>
            </a:r>
          </a:p>
          <a:p>
            <a:r>
              <a:rPr lang="en-US" sz="2400" dirty="0"/>
              <a:t>Drafting an ISMS Implementation business case</a:t>
            </a:r>
          </a:p>
          <a:p>
            <a:r>
              <a:rPr lang="en-US" sz="2400" dirty="0"/>
              <a:t>Managing an ISMS Implementation Project</a:t>
            </a:r>
          </a:p>
          <a:p>
            <a:r>
              <a:rPr lang="en-US" sz="2400" dirty="0"/>
              <a:t>Implementing information security controls </a:t>
            </a:r>
          </a:p>
          <a:p>
            <a:r>
              <a:rPr lang="en-US" sz="2400" dirty="0"/>
              <a:t>Managing Information Security Control </a:t>
            </a:r>
          </a:p>
        </p:txBody>
      </p:sp>
    </p:spTree>
    <p:extLst>
      <p:ext uri="{BB962C8B-B14F-4D97-AF65-F5344CB8AC3E}">
        <p14:creationId xmlns:p14="http://schemas.microsoft.com/office/powerpoint/2010/main" val="42185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7010"/>
            <a:ext cx="7886700" cy="668265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/>
              <a:t>Program Outline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814" y="838200"/>
            <a:ext cx="7886700" cy="3517431"/>
          </a:xfrm>
        </p:spPr>
        <p:txBody>
          <a:bodyPr>
            <a:normAutofit/>
          </a:bodyPr>
          <a:lstStyle/>
          <a:p>
            <a:pPr lvl="0"/>
            <a:r>
              <a:rPr lang="en-US" sz="2400" dirty="0"/>
              <a:t>Implementing </a:t>
            </a:r>
            <a:r>
              <a:rPr lang="en-US" sz="2400" dirty="0" smtClean="0"/>
              <a:t>metrics</a:t>
            </a:r>
            <a:endParaRPr lang="en-US" sz="2400" dirty="0"/>
          </a:p>
          <a:p>
            <a:pPr lvl="0"/>
            <a:r>
              <a:rPr lang="en-US" sz="2400" dirty="0"/>
              <a:t>Implementing corrective or preventive </a:t>
            </a:r>
            <a:r>
              <a:rPr lang="en-US" sz="2400" dirty="0" smtClean="0"/>
              <a:t>action</a:t>
            </a:r>
            <a:endParaRPr lang="en-US" sz="2400" dirty="0"/>
          </a:p>
          <a:p>
            <a:pPr lvl="0"/>
            <a:r>
              <a:rPr lang="en-US" sz="2400" dirty="0"/>
              <a:t>Performing a management </a:t>
            </a:r>
            <a:r>
              <a:rPr lang="en-US" sz="2400" dirty="0" smtClean="0"/>
              <a:t>review</a:t>
            </a:r>
            <a:endParaRPr lang="en-US" sz="2400" dirty="0"/>
          </a:p>
          <a:p>
            <a:pPr lvl="0"/>
            <a:r>
              <a:rPr lang="en-US" sz="2400" dirty="0"/>
              <a:t>Performing a risk </a:t>
            </a:r>
            <a:r>
              <a:rPr lang="en-US" sz="2400" dirty="0" smtClean="0"/>
              <a:t>assessment</a:t>
            </a:r>
            <a:r>
              <a:rPr lang="en-US" sz="2400" dirty="0"/>
              <a:t> </a:t>
            </a:r>
          </a:p>
          <a:p>
            <a:pPr lvl="0"/>
            <a:r>
              <a:rPr lang="en-US" sz="2400" dirty="0"/>
              <a:t>Managing </a:t>
            </a:r>
            <a:r>
              <a:rPr lang="en-US" sz="2400" dirty="0" smtClean="0"/>
              <a:t>incidents</a:t>
            </a:r>
            <a:endParaRPr lang="en-US" sz="2400" dirty="0"/>
          </a:p>
          <a:p>
            <a:pPr lvl="0"/>
            <a:r>
              <a:rPr lang="en-US" sz="2400" dirty="0"/>
              <a:t>Managing an information security </a:t>
            </a:r>
            <a:r>
              <a:rPr lang="en-US" sz="2400" dirty="0" smtClean="0"/>
              <a:t>team</a:t>
            </a:r>
            <a:endParaRPr lang="en-US" sz="2400" dirty="0"/>
          </a:p>
          <a:p>
            <a:pPr lvl="0"/>
            <a:r>
              <a:rPr lang="en-US" sz="2400" dirty="0"/>
              <a:t>Manage a team of ISMS </a:t>
            </a:r>
            <a:r>
              <a:rPr lang="en-US" sz="2400" dirty="0" smtClean="0"/>
              <a:t>Implementation</a:t>
            </a:r>
            <a:endParaRPr lang="en-US" sz="2400" dirty="0"/>
          </a:p>
          <a:p>
            <a:r>
              <a:rPr lang="en-US" sz="2400" dirty="0"/>
              <a:t>Preparing Organization of ISMS final Audit</a:t>
            </a:r>
          </a:p>
        </p:txBody>
      </p:sp>
    </p:spTree>
    <p:extLst>
      <p:ext uri="{BB962C8B-B14F-4D97-AF65-F5344CB8AC3E}">
        <p14:creationId xmlns:p14="http://schemas.microsoft.com/office/powerpoint/2010/main" val="358839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9550"/>
            <a:ext cx="7886700" cy="66501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Learning Objectives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522" y="981292"/>
            <a:ext cx="7886700" cy="3263504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/>
              <a:t>To </a:t>
            </a:r>
            <a:r>
              <a:rPr lang="en-US" sz="3400" dirty="0"/>
              <a:t>understand the implementation of an Information Security</a:t>
            </a:r>
          </a:p>
          <a:p>
            <a:r>
              <a:rPr lang="en-US" sz="3400" dirty="0"/>
              <a:t>Management System in accordance with ISO/IEC 27001</a:t>
            </a:r>
          </a:p>
          <a:p>
            <a:r>
              <a:rPr lang="en-US" sz="3400" dirty="0"/>
              <a:t>To gain a comprehensive understanding of the concepts, approaches, standards, methods and techniques required for the effective management of an Information Security Management System</a:t>
            </a:r>
          </a:p>
          <a:p>
            <a:r>
              <a:rPr lang="en-US" sz="3400" dirty="0"/>
              <a:t>To develop the knowledge and skills required to advise organizations on best practices in the management of information security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730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34" y="222971"/>
            <a:ext cx="7886700" cy="6128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Learning Objectives</a:t>
            </a:r>
            <a:r>
              <a:rPr lang="en-US" sz="4500" dirty="0"/>
              <a:t/>
            </a:r>
            <a:br>
              <a:rPr lang="en-US" sz="45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687" y="835819"/>
            <a:ext cx="7886700" cy="3263504"/>
          </a:xfrm>
        </p:spPr>
        <p:txBody>
          <a:bodyPr>
            <a:normAutofit fontScale="62500" lnSpcReduction="2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400" dirty="0"/>
              <a:t>To </a:t>
            </a:r>
            <a:r>
              <a:rPr lang="en-US" sz="3400" dirty="0"/>
              <a:t>understand the relationship between the components of an Information Security Management System, including risk management, controls and compliance with the requirements of different stakeholders of the organization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400" dirty="0"/>
              <a:t>To acquire the necessary expertise to support an organization in implementing, managing and maintaining an ISMS as specified in ISO/IEC 27001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400" dirty="0"/>
              <a:t>To acquire the necessary expertise to manage a team</a:t>
            </a:r>
          </a:p>
          <a:p>
            <a:r>
              <a:rPr lang="en-US" sz="3400" dirty="0"/>
              <a:t>Implementing </a:t>
            </a:r>
            <a:r>
              <a:rPr lang="en-US" sz="3400" dirty="0"/>
              <a:t>ISO/IEC 27001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3400" dirty="0"/>
              <a:t>To improve the capacity for analysis and decision making in the context of information security 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715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0"/>
            <a:ext cx="7886700" cy="64423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Who Should Attend?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00545"/>
            <a:ext cx="7886700" cy="373217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100" dirty="0"/>
              <a:t>Information Security Project manager or consultant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100" dirty="0"/>
              <a:t>Information Security implementation specialist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100" dirty="0"/>
              <a:t>Member of the Information Security team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100" dirty="0"/>
              <a:t>Expert advisor in Information Technology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100" dirty="0"/>
              <a:t>IT Operations Managers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100" dirty="0"/>
              <a:t>HR Managers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100" dirty="0"/>
              <a:t>Business Managers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100" dirty="0"/>
              <a:t>Network and Technology managers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r>
              <a:rPr lang="en-US" sz="2100" dirty="0"/>
              <a:t>Professionals looking for career in Information Security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9520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47750"/>
            <a:ext cx="8229305" cy="1038312"/>
          </a:xfrm>
        </p:spPr>
        <p:txBody>
          <a:bodyPr/>
          <a:lstStyle/>
          <a:p>
            <a:pPr>
              <a:defRPr/>
            </a:pPr>
            <a:r>
              <a:rPr lang="en-GB" b="1" dirty="0" smtClean="0">
                <a:latin typeface="Calibri" panose="020F0502020204030204" pitchFamily="34" charset="0"/>
              </a:rPr>
              <a:t>Any Questions?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dirty="0" smtClean="0">
              <a:ea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62150"/>
            <a:ext cx="8229305" cy="1257822"/>
          </a:xfrm>
        </p:spPr>
        <p:txBody>
          <a:bodyPr/>
          <a:lstStyle/>
          <a:p>
            <a:pPr algn="ctr">
              <a:buFontTx/>
              <a:buNone/>
              <a:defRPr/>
            </a:pPr>
            <a:endParaRPr lang="en-US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b="1" dirty="0" smtClean="0">
                <a:ea typeface="ＭＳ Ｐゴシック" charset="-128"/>
              </a:rPr>
              <a:t>Thank You!!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	</a:t>
            </a:r>
            <a:endParaRPr lang="en-US" sz="2300" dirty="0" smtClean="0">
              <a:ea typeface="ＭＳ Ｐゴシック" charset="-12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4340" y="2800350"/>
            <a:ext cx="8229305" cy="2216134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4171950"/>
            <a:ext cx="7086600" cy="533400"/>
          </a:xfrm>
          <a:prstGeom prst="rect">
            <a:avLst/>
          </a:prstGeom>
        </p:spPr>
        <p:txBody>
          <a:bodyPr lIns="76197" tIns="38098" rIns="76197" bIns="38098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For any clarifications/support/information 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contact: </a:t>
            </a:r>
            <a:r>
              <a:rPr lang="en-US" sz="2000" b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admin@lexq.us</a:t>
            </a:r>
            <a:endParaRPr kumimoji="0" lang="en-US" sz="2000" b="1" i="0" u="sng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</TotalTime>
  <Words>300</Words>
  <Application>Microsoft Office PowerPoint</Application>
  <PresentationFormat>On-screen Show (16:9)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MS PGothic</vt:lpstr>
      <vt:lpstr>Arial</vt:lpstr>
      <vt:lpstr>Calibri</vt:lpstr>
      <vt:lpstr>Lato</vt:lpstr>
      <vt:lpstr>Office Theme</vt:lpstr>
      <vt:lpstr>PowerPoint Presentation</vt:lpstr>
      <vt:lpstr>ISO 27001 Lead Implementer </vt:lpstr>
      <vt:lpstr>Program Outline</vt:lpstr>
      <vt:lpstr>Program Outline </vt:lpstr>
      <vt:lpstr>Learning Objectives </vt:lpstr>
      <vt:lpstr>Learning Objectives </vt:lpstr>
      <vt:lpstr>Who Should Attend? </vt:lpstr>
      <vt:lpstr>Any 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web designe</dc:creator>
  <cp:lastModifiedBy>Goutham</cp:lastModifiedBy>
  <cp:revision>69</cp:revision>
  <dcterms:created xsi:type="dcterms:W3CDTF">2018-10-18T09:10:40Z</dcterms:created>
  <dcterms:modified xsi:type="dcterms:W3CDTF">2020-05-09T12:04:05Z</dcterms:modified>
</cp:coreProperties>
</file>