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4" r:id="rId2"/>
    <p:sldId id="292" r:id="rId3"/>
    <p:sldId id="287" r:id="rId4"/>
    <p:sldId id="294" r:id="rId5"/>
    <p:sldId id="290" r:id="rId6"/>
    <p:sldId id="291" r:id="rId7"/>
    <p:sldId id="283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72" autoAdjust="0"/>
    <p:restoredTop sz="94660"/>
  </p:normalViewPr>
  <p:slideViewPr>
    <p:cSldViewPr>
      <p:cViewPr>
        <p:scale>
          <a:sx n="96" d="100"/>
          <a:sy n="96" d="100"/>
        </p:scale>
        <p:origin x="-318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19-05-2020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000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33600" y="25274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ISO 20000-1:2018 Internal auditor Training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8229305" cy="600087"/>
          </a:xfrm>
        </p:spPr>
        <p:txBody>
          <a:bodyPr/>
          <a:lstStyle/>
          <a:p>
            <a:pPr algn="l"/>
            <a:r>
              <a:rPr lang="en-US" sz="3600" b="1" dirty="0"/>
              <a:t>ISO </a:t>
            </a:r>
            <a:r>
              <a:rPr lang="en-US" sz="3600" b="1" dirty="0" smtClean="0"/>
              <a:t>20000-1:2018 Internal auditor Training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3124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highly interactive 2 day ISMS ISO </a:t>
            </a:r>
            <a:r>
              <a:rPr lang="en-US" sz="2400" dirty="0" smtClean="0"/>
              <a:t>20000-1:2018 </a:t>
            </a:r>
            <a:r>
              <a:rPr lang="en-US" sz="2400" dirty="0"/>
              <a:t>Internal Auditor training </a:t>
            </a:r>
            <a:r>
              <a:rPr lang="en-US" sz="2400" dirty="0" smtClean="0"/>
              <a:t>course </a:t>
            </a:r>
            <a:r>
              <a:rPr lang="en-US" sz="2400" dirty="0"/>
              <a:t>enables participants to develop the necessary expertise to audit an Information Technology Service Management System (ITSMS) based on ISO 20000 and to manage a team of auditors by applying widely recognized audit principles, procedures and techniques.</a:t>
            </a:r>
          </a:p>
        </p:txBody>
      </p:sp>
    </p:spTree>
    <p:extLst>
      <p:ext uri="{BB962C8B-B14F-4D97-AF65-F5344CB8AC3E}">
        <p14:creationId xmlns:p14="http://schemas.microsoft.com/office/powerpoint/2010/main" val="392015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819150"/>
            <a:ext cx="8229305" cy="3886200"/>
          </a:xfrm>
        </p:spPr>
        <p:txBody>
          <a:bodyPr/>
          <a:lstStyle/>
          <a:p>
            <a:pPr lvl="0"/>
            <a:r>
              <a:rPr lang="en-US" sz="2400" dirty="0"/>
              <a:t>Introduction to Internal Auditing</a:t>
            </a:r>
          </a:p>
          <a:p>
            <a:pPr lvl="0"/>
            <a:r>
              <a:rPr lang="en-US" sz="2400" dirty="0"/>
              <a:t>The role of Internal Audits and the Audit Life Cycle</a:t>
            </a:r>
          </a:p>
          <a:p>
            <a:pPr lvl="0"/>
            <a:r>
              <a:rPr lang="en-US" sz="2400" dirty="0"/>
              <a:t>Audit Terminology and Principles</a:t>
            </a:r>
          </a:p>
          <a:p>
            <a:pPr lvl="0"/>
            <a:r>
              <a:rPr lang="en-US" sz="2400" dirty="0"/>
              <a:t>Audit Types and Objectives</a:t>
            </a:r>
          </a:p>
          <a:p>
            <a:pPr lvl="0"/>
            <a:r>
              <a:rPr lang="en-US" sz="2400" dirty="0"/>
              <a:t>Understanding the PDCA Cycle and Process Approach and their significance for Internal Auditors</a:t>
            </a:r>
          </a:p>
          <a:p>
            <a:pPr lvl="0"/>
            <a:r>
              <a:rPr lang="en-US" sz="2400" dirty="0"/>
              <a:t>Internal Auditor Competence, Roles &amp; Responsibilities</a:t>
            </a:r>
          </a:p>
          <a:p>
            <a:pPr lvl="0"/>
            <a:r>
              <a:rPr lang="en-US" sz="2400" dirty="0"/>
              <a:t>Audit Findings, Terminology, Classification and Elements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85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5350"/>
            <a:ext cx="8229305" cy="3810000"/>
          </a:xfrm>
        </p:spPr>
        <p:txBody>
          <a:bodyPr/>
          <a:lstStyle/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977703"/>
            <a:ext cx="8458200" cy="3645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Behaviors &amp; Performance Evaluation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Business Process Management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Audit Planning (Process &amp; Risk-based)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Initiating &amp; Preparing for the on-site activities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Developing an Audit Plan/Scope Audit Protocol (Checklist/Process Documentation)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Evaluating the significance of nonconformities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Auditing effective improvement program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Corrective actions and effective follow-up program</a:t>
            </a:r>
          </a:p>
          <a:p>
            <a:pPr marL="342900" marR="0" indent="-342900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SzPts val="1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Sources of information and further development</a:t>
            </a:r>
          </a:p>
        </p:txBody>
      </p:sp>
    </p:spTree>
    <p:extLst>
      <p:ext uri="{BB962C8B-B14F-4D97-AF65-F5344CB8AC3E}">
        <p14:creationId xmlns:p14="http://schemas.microsoft.com/office/powerpoint/2010/main" val="3814336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30" y="133350"/>
            <a:ext cx="7886700" cy="6128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sz="4500" dirty="0"/>
              <a:t/>
            </a:r>
            <a:br>
              <a:rPr lang="en-US" sz="45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86" y="835818"/>
            <a:ext cx="8404513" cy="3945732"/>
          </a:xfrm>
        </p:spPr>
        <p:txBody>
          <a:bodyPr>
            <a:normAutofit fontScale="32500" lnSpcReduction="20000"/>
          </a:bodyPr>
          <a:lstStyle/>
          <a:p>
            <a:r>
              <a:rPr lang="en-US" sz="6000" dirty="0"/>
              <a:t>To acquire the expertise to perform an ISO 20000 internal audit following ISO 19011 guidelines</a:t>
            </a:r>
          </a:p>
          <a:p>
            <a:r>
              <a:rPr lang="en-US" sz="6000" dirty="0"/>
              <a:t>To acquire the expertise to perform an ISO20000 certification audit following ISO 19011 guidelines and ISO 17021 specifications</a:t>
            </a:r>
          </a:p>
          <a:p>
            <a:r>
              <a:rPr lang="en-US" sz="6000" dirty="0"/>
              <a:t>To acquire the necessary expertise to manage an ITSMS audit team</a:t>
            </a:r>
          </a:p>
          <a:p>
            <a:r>
              <a:rPr lang="en-US" sz="6000" dirty="0"/>
              <a:t>To understanding the operation of an ISO 20000 conformant Information Technology Service management </a:t>
            </a:r>
            <a:r>
              <a:rPr lang="en-US" sz="6000" dirty="0" smtClean="0"/>
              <a:t>system</a:t>
            </a:r>
            <a:endParaRPr lang="en-US" sz="6000" dirty="0"/>
          </a:p>
          <a:p>
            <a:r>
              <a:rPr lang="en-US" sz="6000" dirty="0"/>
              <a:t>To understand the relationship between the information technology service management system, including the management processes and compliance with the requirements of different stakeholders of the organization</a:t>
            </a:r>
          </a:p>
          <a:p>
            <a:r>
              <a:rPr lang="en-US" sz="6000" dirty="0"/>
              <a:t>To improve the ability to analyze the internal environment of an organization, risk assessment and audit decision-making in the context of an ITSMS</a:t>
            </a:r>
          </a:p>
          <a:p>
            <a:endParaRPr lang="en-US" sz="51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7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7886700" cy="6442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Who Should Attend?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0545"/>
            <a:ext cx="7886700" cy="3732177"/>
          </a:xfrm>
        </p:spPr>
        <p:txBody>
          <a:bodyPr/>
          <a:lstStyle/>
          <a:p>
            <a:r>
              <a:rPr lang="en-US" sz="2400" dirty="0"/>
              <a:t>Those who audit an organization's processes as part of the internal audit program</a:t>
            </a:r>
          </a:p>
          <a:p>
            <a:r>
              <a:rPr lang="en-US" sz="2400" dirty="0"/>
              <a:t>Wish to be part of quality department in an organization</a:t>
            </a:r>
          </a:p>
          <a:p>
            <a:r>
              <a:rPr lang="en-US" sz="2400" dirty="0"/>
              <a:t>Trainers and consultants</a:t>
            </a:r>
          </a:p>
          <a:p>
            <a:r>
              <a:rPr lang="en-US" sz="2400" dirty="0"/>
              <a:t>Operations personnel</a:t>
            </a:r>
          </a:p>
          <a:p>
            <a:r>
              <a:rPr lang="en-US" sz="2400" dirty="0"/>
              <a:t>Management Representatives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endParaRPr lang="en-US" sz="21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952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You!!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326</Words>
  <Application>Microsoft Office PowerPoint</Application>
  <PresentationFormat>On-screen Show (16:9)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ISO 20000-1:2018 Internal auditor Training  </vt:lpstr>
      <vt:lpstr>Program Outline</vt:lpstr>
      <vt:lpstr>Program Outline</vt:lpstr>
      <vt:lpstr>Learning Objectives </vt:lpstr>
      <vt:lpstr>Who Should Attend?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LexNimble</cp:lastModifiedBy>
  <cp:revision>88</cp:revision>
  <dcterms:created xsi:type="dcterms:W3CDTF">2018-10-18T09:10:40Z</dcterms:created>
  <dcterms:modified xsi:type="dcterms:W3CDTF">2020-05-19T04:30:16Z</dcterms:modified>
</cp:coreProperties>
</file>