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6" r:id="rId2"/>
    <p:sldId id="258" r:id="rId3"/>
    <p:sldId id="259" r:id="rId4"/>
    <p:sldId id="260" r:id="rId5"/>
    <p:sldId id="261" r:id="rId6"/>
    <p:sldId id="257" r:id="rId7"/>
    <p:sldId id="262" r:id="rId8"/>
    <p:sldId id="264" r:id="rId9"/>
    <p:sldId id="263" r:id="rId10"/>
    <p:sldId id="267" r:id="rId11"/>
    <p:sldId id="269" r:id="rId1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snapToGrid="0">
      <p:cViewPr varScale="1">
        <p:scale>
          <a:sx n="69" d="100"/>
          <a:sy n="69" d="100"/>
        </p:scale>
        <p:origin x="48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48640" indent="0" algn="ctr">
              <a:buNone/>
              <a:defRPr>
                <a:solidFill>
                  <a:schemeClr val="tx1">
                    <a:tint val="75000"/>
                  </a:schemeClr>
                </a:solidFill>
              </a:defRPr>
            </a:lvl2pPr>
            <a:lvl3pPr marL="1097280" indent="0" algn="ctr">
              <a:buNone/>
              <a:defRPr>
                <a:solidFill>
                  <a:schemeClr val="tx1">
                    <a:tint val="75000"/>
                  </a:schemeClr>
                </a:solidFill>
              </a:defRPr>
            </a:lvl3pPr>
            <a:lvl4pPr marL="1645920" indent="0" algn="ctr">
              <a:buNone/>
              <a:defRPr>
                <a:solidFill>
                  <a:schemeClr val="tx1">
                    <a:tint val="75000"/>
                  </a:schemeClr>
                </a:solidFill>
              </a:defRPr>
            </a:lvl4pPr>
            <a:lvl5pPr marL="2194560" indent="0" algn="ctr">
              <a:buNone/>
              <a:defRPr>
                <a:solidFill>
                  <a:schemeClr val="tx1">
                    <a:tint val="75000"/>
                  </a:schemeClr>
                </a:solidFill>
              </a:defRPr>
            </a:lvl5pPr>
            <a:lvl6pPr marL="2743200" indent="0" algn="ctr">
              <a:buNone/>
              <a:defRPr>
                <a:solidFill>
                  <a:schemeClr val="tx1">
                    <a:tint val="75000"/>
                  </a:schemeClr>
                </a:solidFill>
              </a:defRPr>
            </a:lvl6pPr>
            <a:lvl7pPr marL="3291840" indent="0" algn="ctr">
              <a:buNone/>
              <a:defRPr>
                <a:solidFill>
                  <a:schemeClr val="tx1">
                    <a:tint val="75000"/>
                  </a:schemeClr>
                </a:solidFill>
              </a:defRPr>
            </a:lvl7pPr>
            <a:lvl8pPr marL="3840480" indent="0" algn="ctr">
              <a:buNone/>
              <a:defRPr>
                <a:solidFill>
                  <a:schemeClr val="tx1">
                    <a:tint val="75000"/>
                  </a:schemeClr>
                </a:solidFill>
              </a:defRPr>
            </a:lvl8pPr>
            <a:lvl9pPr marL="438912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507235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1887770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6"/>
          </a:xfrm>
        </p:spPr>
        <p:txBody>
          <a:bodyPr anchor="t"/>
          <a:lstStyle>
            <a:lvl1pPr algn="l">
              <a:defRPr sz="4800" b="1" cap="all"/>
            </a:lvl1pPr>
          </a:lstStyle>
          <a:p>
            <a:r>
              <a:rPr lang="en-US" smtClean="0"/>
              <a:t>Click to edit Master title style</a:t>
            </a:r>
            <a:endParaRPr lang="en-IN"/>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400">
                <a:solidFill>
                  <a:schemeClr val="tx1">
                    <a:tint val="7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923441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609600" y="1600200"/>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97600" y="1600200"/>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2203994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609600" y="1535114"/>
            <a:ext cx="5386917"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smtClean="0"/>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93369" y="1535114"/>
            <a:ext cx="5389033"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smtClean="0"/>
              <a:t>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4239548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3989253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132115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1"/>
            <a:ext cx="4011084" cy="1162050"/>
          </a:xfrm>
        </p:spPr>
        <p:txBody>
          <a:bodyPr anchor="b"/>
          <a:lstStyle>
            <a:lvl1pPr algn="l">
              <a:defRPr sz="2400" b="1"/>
            </a:lvl1pPr>
          </a:lstStyle>
          <a:p>
            <a:r>
              <a:rPr lang="en-US" smtClean="0"/>
              <a:t>Click to edit Master title style</a:t>
            </a:r>
            <a:endParaRPr lang="en-IN"/>
          </a:p>
        </p:txBody>
      </p:sp>
      <p:sp>
        <p:nvSpPr>
          <p:cNvPr id="3" name="Content Placeholder 2"/>
          <p:cNvSpPr>
            <a:spLocks noGrp="1"/>
          </p:cNvSpPr>
          <p:nvPr>
            <p:ph idx="1"/>
          </p:nvPr>
        </p:nvSpPr>
        <p:spPr>
          <a:xfrm>
            <a:off x="4766733" y="273050"/>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609602" y="1435101"/>
            <a:ext cx="4011084" cy="46910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3178440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400" b="1"/>
            </a:lvl1pPr>
          </a:lstStyle>
          <a:p>
            <a:r>
              <a:rPr lang="en-US" smtClean="0"/>
              <a:t>Click to edit Master title style</a:t>
            </a:r>
            <a:endParaRPr lang="en-IN"/>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pPr lvl="0"/>
            <a:r>
              <a:rPr lang="en-US" noProof="0" smtClean="0"/>
              <a:t>Click icon to add picture</a:t>
            </a:r>
            <a:endParaRPr lang="en-IN"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3860974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143120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fld id="{2EFE668C-18CD-4EE2-9565-6A33C468E459}" type="datetimeFigureOut">
              <a:rPr lang="en-US" smtClean="0"/>
              <a:t>18-May-20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20986052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4469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32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IN" altLang="en-US" smtClean="0"/>
          </a:p>
        </p:txBody>
      </p:sp>
      <p:sp>
        <p:nvSpPr>
          <p:cNvPr id="1027" name="Text Placeholder 2"/>
          <p:cNvSpPr>
            <a:spLocks noGrp="1"/>
          </p:cNvSpPr>
          <p:nvPr>
            <p:ph type="body" idx="1"/>
          </p:nvPr>
        </p:nvSpPr>
        <p:spPr bwMode="auto">
          <a:xfrm>
            <a:off x="609600" y="1600200"/>
            <a:ext cx="10972800" cy="452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IN" altLang="en-US" smtClean="0"/>
          </a:p>
        </p:txBody>
      </p:sp>
      <p:sp>
        <p:nvSpPr>
          <p:cNvPr id="4" name="Date Placeholder 3"/>
          <p:cNvSpPr>
            <a:spLocks noGrp="1"/>
          </p:cNvSpPr>
          <p:nvPr>
            <p:ph type="dt" sz="half" idx="2"/>
          </p:nvPr>
        </p:nvSpPr>
        <p:spPr>
          <a:xfrm>
            <a:off x="609600" y="6356986"/>
            <a:ext cx="2844800" cy="363854"/>
          </a:xfrm>
          <a:prstGeom prst="rect">
            <a:avLst/>
          </a:prstGeom>
        </p:spPr>
        <p:txBody>
          <a:bodyPr vert="horz" lIns="91440" tIns="45720" rIns="91440" bIns="45720" rtlCol="0" anchor="ctr"/>
          <a:lstStyle>
            <a:lvl1pPr algn="l" eaLnBrk="1" fontAlgn="auto" hangingPunct="1">
              <a:spcBef>
                <a:spcPts val="0"/>
              </a:spcBef>
              <a:spcAft>
                <a:spcPts val="0"/>
              </a:spcAft>
              <a:defRPr sz="1440" smtClean="0">
                <a:solidFill>
                  <a:schemeClr val="tx1">
                    <a:tint val="75000"/>
                  </a:schemeClr>
                </a:solidFill>
                <a:latin typeface="+mn-lt"/>
              </a:defRPr>
            </a:lvl1pPr>
          </a:lstStyle>
          <a:p>
            <a:fld id="{2EFE668C-18CD-4EE2-9565-6A33C468E459}" type="datetimeFigureOut">
              <a:rPr lang="en-US" smtClean="0"/>
              <a:t>18-May-20</a:t>
            </a:fld>
            <a:endParaRPr lang="en-US"/>
          </a:p>
        </p:txBody>
      </p:sp>
      <p:sp>
        <p:nvSpPr>
          <p:cNvPr id="5" name="Footer Placeholder 4"/>
          <p:cNvSpPr>
            <a:spLocks noGrp="1"/>
          </p:cNvSpPr>
          <p:nvPr>
            <p:ph type="ftr" sz="quarter" idx="3"/>
          </p:nvPr>
        </p:nvSpPr>
        <p:spPr>
          <a:xfrm>
            <a:off x="4165600" y="6356986"/>
            <a:ext cx="3860800" cy="363854"/>
          </a:xfrm>
          <a:prstGeom prst="rect">
            <a:avLst/>
          </a:prstGeom>
        </p:spPr>
        <p:txBody>
          <a:bodyPr vert="horz" lIns="91440" tIns="45720" rIns="91440" bIns="45720" rtlCol="0" anchor="ctr"/>
          <a:lstStyle>
            <a:lvl1pPr algn="ctr" eaLnBrk="1" fontAlgn="auto" hangingPunct="1">
              <a:spcBef>
                <a:spcPts val="0"/>
              </a:spcBef>
              <a:spcAft>
                <a:spcPts val="0"/>
              </a:spcAft>
              <a:defRPr sz="1440">
                <a:solidFill>
                  <a:schemeClr val="tx1">
                    <a:tint val="75000"/>
                  </a:schemeClr>
                </a:solidFill>
                <a:latin typeface="+mn-lt"/>
              </a:defRPr>
            </a:lvl1pPr>
          </a:lstStyle>
          <a:p>
            <a:endParaRPr lang="en-US"/>
          </a:p>
        </p:txBody>
      </p:sp>
      <p:sp>
        <p:nvSpPr>
          <p:cNvPr id="6" name="Slide Number Placeholder 5"/>
          <p:cNvSpPr>
            <a:spLocks noGrp="1"/>
          </p:cNvSpPr>
          <p:nvPr>
            <p:ph type="sldNum" sz="quarter" idx="4"/>
          </p:nvPr>
        </p:nvSpPr>
        <p:spPr>
          <a:xfrm>
            <a:off x="8737600" y="6356986"/>
            <a:ext cx="2844800" cy="363854"/>
          </a:xfrm>
          <a:prstGeom prst="rect">
            <a:avLst/>
          </a:prstGeom>
        </p:spPr>
        <p:txBody>
          <a:bodyPr vert="horz" lIns="91440" tIns="45720" rIns="91440" bIns="45720" rtlCol="0" anchor="ctr"/>
          <a:lstStyle>
            <a:lvl1pPr algn="r" eaLnBrk="1" fontAlgn="auto" hangingPunct="1">
              <a:spcBef>
                <a:spcPts val="0"/>
              </a:spcBef>
              <a:spcAft>
                <a:spcPts val="0"/>
              </a:spcAft>
              <a:defRPr sz="1440" smtClean="0">
                <a:solidFill>
                  <a:schemeClr val="tx1">
                    <a:tint val="75000"/>
                  </a:schemeClr>
                </a:solidFill>
                <a:latin typeface="+mn-lt"/>
              </a:defRPr>
            </a:lvl1pPr>
          </a:lstStyle>
          <a:p>
            <a:fld id="{8FAF7E6E-3F60-49F6-870D-55465585C489}" type="slidenum">
              <a:rPr lang="en-US" smtClean="0"/>
              <a:t>‹#›</a:t>
            </a:fld>
            <a:endParaRPr lang="en-US"/>
          </a:p>
        </p:txBody>
      </p:sp>
    </p:spTree>
    <p:extLst>
      <p:ext uri="{BB962C8B-B14F-4D97-AF65-F5344CB8AC3E}">
        <p14:creationId xmlns:p14="http://schemas.microsoft.com/office/powerpoint/2010/main" val="15576721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eaLnBrk="1" fontAlgn="base" hangingPunct="1">
        <a:spcBef>
          <a:spcPct val="0"/>
        </a:spcBef>
        <a:spcAft>
          <a:spcPct val="0"/>
        </a:spcAft>
        <a:defRPr sz="5280" kern="1200">
          <a:solidFill>
            <a:schemeClr val="tx1"/>
          </a:solidFill>
          <a:latin typeface="+mj-lt"/>
          <a:ea typeface="+mj-ea"/>
          <a:cs typeface="+mj-cs"/>
        </a:defRPr>
      </a:lvl1pPr>
      <a:lvl2pPr algn="ctr" rtl="0" eaLnBrk="1" fontAlgn="base" hangingPunct="1">
        <a:spcBef>
          <a:spcPct val="0"/>
        </a:spcBef>
        <a:spcAft>
          <a:spcPct val="0"/>
        </a:spcAft>
        <a:defRPr sz="5280">
          <a:solidFill>
            <a:schemeClr val="tx1"/>
          </a:solidFill>
          <a:latin typeface="Calibri" panose="020F0502020204030204" pitchFamily="34" charset="0"/>
        </a:defRPr>
      </a:lvl2pPr>
      <a:lvl3pPr algn="ctr" rtl="0" eaLnBrk="1" fontAlgn="base" hangingPunct="1">
        <a:spcBef>
          <a:spcPct val="0"/>
        </a:spcBef>
        <a:spcAft>
          <a:spcPct val="0"/>
        </a:spcAft>
        <a:defRPr sz="5280">
          <a:solidFill>
            <a:schemeClr val="tx1"/>
          </a:solidFill>
          <a:latin typeface="Calibri" panose="020F0502020204030204" pitchFamily="34" charset="0"/>
        </a:defRPr>
      </a:lvl3pPr>
      <a:lvl4pPr algn="ctr" rtl="0" eaLnBrk="1" fontAlgn="base" hangingPunct="1">
        <a:spcBef>
          <a:spcPct val="0"/>
        </a:spcBef>
        <a:spcAft>
          <a:spcPct val="0"/>
        </a:spcAft>
        <a:defRPr sz="5280">
          <a:solidFill>
            <a:schemeClr val="tx1"/>
          </a:solidFill>
          <a:latin typeface="Calibri" panose="020F0502020204030204" pitchFamily="34" charset="0"/>
        </a:defRPr>
      </a:lvl4pPr>
      <a:lvl5pPr algn="ctr" rtl="0" eaLnBrk="1" fontAlgn="base" hangingPunct="1">
        <a:spcBef>
          <a:spcPct val="0"/>
        </a:spcBef>
        <a:spcAft>
          <a:spcPct val="0"/>
        </a:spcAft>
        <a:defRPr sz="5280">
          <a:solidFill>
            <a:schemeClr val="tx1"/>
          </a:solidFill>
          <a:latin typeface="Calibri" panose="020F0502020204030204" pitchFamily="34" charset="0"/>
        </a:defRPr>
      </a:lvl5pPr>
      <a:lvl6pPr marL="548640" algn="ctr" rtl="0" eaLnBrk="1" fontAlgn="base" hangingPunct="1">
        <a:spcBef>
          <a:spcPct val="0"/>
        </a:spcBef>
        <a:spcAft>
          <a:spcPct val="0"/>
        </a:spcAft>
        <a:defRPr sz="5280">
          <a:solidFill>
            <a:schemeClr val="tx1"/>
          </a:solidFill>
          <a:latin typeface="Calibri" panose="020F0502020204030204" pitchFamily="34" charset="0"/>
        </a:defRPr>
      </a:lvl6pPr>
      <a:lvl7pPr marL="1097280" algn="ctr" rtl="0" eaLnBrk="1" fontAlgn="base" hangingPunct="1">
        <a:spcBef>
          <a:spcPct val="0"/>
        </a:spcBef>
        <a:spcAft>
          <a:spcPct val="0"/>
        </a:spcAft>
        <a:defRPr sz="5280">
          <a:solidFill>
            <a:schemeClr val="tx1"/>
          </a:solidFill>
          <a:latin typeface="Calibri" panose="020F0502020204030204" pitchFamily="34" charset="0"/>
        </a:defRPr>
      </a:lvl7pPr>
      <a:lvl8pPr marL="1645920" algn="ctr" rtl="0" eaLnBrk="1" fontAlgn="base" hangingPunct="1">
        <a:spcBef>
          <a:spcPct val="0"/>
        </a:spcBef>
        <a:spcAft>
          <a:spcPct val="0"/>
        </a:spcAft>
        <a:defRPr sz="5280">
          <a:solidFill>
            <a:schemeClr val="tx1"/>
          </a:solidFill>
          <a:latin typeface="Calibri" panose="020F0502020204030204" pitchFamily="34" charset="0"/>
        </a:defRPr>
      </a:lvl8pPr>
      <a:lvl9pPr marL="2194560" algn="ctr" rtl="0" eaLnBrk="1" fontAlgn="base" hangingPunct="1">
        <a:spcBef>
          <a:spcPct val="0"/>
        </a:spcBef>
        <a:spcAft>
          <a:spcPct val="0"/>
        </a:spcAft>
        <a:defRPr sz="5280">
          <a:solidFill>
            <a:schemeClr val="tx1"/>
          </a:solidFill>
          <a:latin typeface="Calibri" panose="020F0502020204030204" pitchFamily="34" charset="0"/>
        </a:defRPr>
      </a:lvl9pPr>
    </p:titleStyle>
    <p:bodyStyle>
      <a:lvl1pPr marL="411480" indent="-411480" algn="l" rtl="0" eaLnBrk="1" fontAlgn="base" hangingPunct="1">
        <a:spcBef>
          <a:spcPct val="20000"/>
        </a:spcBef>
        <a:spcAft>
          <a:spcPct val="0"/>
        </a:spcAft>
        <a:buFont typeface="Arial" panose="020B0604020202020204" pitchFamily="34" charset="0"/>
        <a:buChar char="•"/>
        <a:defRPr sz="3840" kern="1200">
          <a:solidFill>
            <a:schemeClr val="tx1"/>
          </a:solidFill>
          <a:latin typeface="+mn-lt"/>
          <a:ea typeface="+mn-ea"/>
          <a:cs typeface="+mn-cs"/>
        </a:defRPr>
      </a:lvl1pPr>
      <a:lvl2pPr marL="891540" indent="-342900" algn="l" rtl="0" eaLnBrk="1" fontAlgn="base" hangingPunct="1">
        <a:spcBef>
          <a:spcPct val="20000"/>
        </a:spcBef>
        <a:spcAft>
          <a:spcPct val="0"/>
        </a:spcAft>
        <a:buFont typeface="Arial" panose="020B0604020202020204" pitchFamily="34" charset="0"/>
        <a:buChar char="–"/>
        <a:defRPr sz="3360" kern="1200">
          <a:solidFill>
            <a:schemeClr val="tx1"/>
          </a:solidFill>
          <a:latin typeface="+mn-lt"/>
          <a:ea typeface="+mn-ea"/>
          <a:cs typeface="+mn-cs"/>
        </a:defRPr>
      </a:lvl2pPr>
      <a:lvl3pPr marL="1371600" indent="-274320" algn="l" rtl="0" eaLnBrk="1" fontAlgn="base" hangingPunct="1">
        <a:spcBef>
          <a:spcPct val="20000"/>
        </a:spcBef>
        <a:spcAft>
          <a:spcPct val="0"/>
        </a:spcAft>
        <a:buFont typeface="Arial" panose="020B0604020202020204" pitchFamily="34" charset="0"/>
        <a:buChar char="•"/>
        <a:defRPr sz="2880" kern="1200">
          <a:solidFill>
            <a:schemeClr val="tx1"/>
          </a:solidFill>
          <a:latin typeface="+mn-lt"/>
          <a:ea typeface="+mn-ea"/>
          <a:cs typeface="+mn-cs"/>
        </a:defRPr>
      </a:lvl3pPr>
      <a:lvl4pPr marL="1920240" indent="-27432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4pPr>
      <a:lvl5pPr marL="2468880" indent="-27432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5pPr>
      <a:lvl6pPr marL="3017520" indent="-274320" algn="l" defTabSz="1097280"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66160" indent="-274320" algn="l" defTabSz="1097280"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114800" indent="-274320" algn="l" defTabSz="109728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63440" indent="-274320" algn="l" defTabSz="1097280"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8128000" y="6375401"/>
            <a:ext cx="4165600" cy="338554"/>
          </a:xfrm>
          <a:prstGeom prst="rect">
            <a:avLst/>
          </a:prstGeom>
          <a:noFill/>
        </p:spPr>
        <p:txBody>
          <a:bodyPr wrap="square" rtlCol="0">
            <a:spAutoFit/>
          </a:bodyPr>
          <a:lstStyle/>
          <a:p>
            <a:r>
              <a:rPr lang="en-US" sz="1600" b="1" dirty="0">
                <a:solidFill>
                  <a:schemeClr val="bg1"/>
                </a:solidFill>
                <a:latin typeface="Lato" pitchFamily="34" charset="0"/>
              </a:rPr>
              <a:t>www.lexnimble.in |  www.lexnimble.com</a:t>
            </a:r>
          </a:p>
        </p:txBody>
      </p:sp>
      <p:pic>
        <p:nvPicPr>
          <p:cNvPr id="11" name="Picture 10" descr="template icon.png"/>
          <p:cNvPicPr>
            <a:picLocks noChangeAspect="1"/>
          </p:cNvPicPr>
          <p:nvPr/>
        </p:nvPicPr>
        <p:blipFill>
          <a:blip r:embed="rId2" cstate="print"/>
          <a:stretch>
            <a:fillRect/>
          </a:stretch>
        </p:blipFill>
        <p:spPr>
          <a:xfrm>
            <a:off x="6022848" y="3357880"/>
            <a:ext cx="146304" cy="142240"/>
          </a:xfrm>
          <a:prstGeom prst="rect">
            <a:avLst/>
          </a:prstGeom>
        </p:spPr>
      </p:pic>
      <p:pic>
        <p:nvPicPr>
          <p:cNvPr id="12" name="Picture 11" descr="template icon.png"/>
          <p:cNvPicPr>
            <a:picLocks noChangeAspect="1"/>
          </p:cNvPicPr>
          <p:nvPr/>
        </p:nvPicPr>
        <p:blipFill>
          <a:blip r:embed="rId3" cstate="print"/>
          <a:stretch>
            <a:fillRect/>
          </a:stretch>
        </p:blipFill>
        <p:spPr>
          <a:xfrm>
            <a:off x="7924800" y="6482643"/>
            <a:ext cx="203200" cy="197556"/>
          </a:xfrm>
          <a:prstGeom prst="rect">
            <a:avLst/>
          </a:prstGeom>
        </p:spPr>
      </p:pic>
      <p:pic>
        <p:nvPicPr>
          <p:cNvPr id="17" name="Picture 16" descr="template2-new 2.png"/>
          <p:cNvPicPr>
            <a:picLocks noChangeAspect="1"/>
          </p:cNvPicPr>
          <p:nvPr/>
        </p:nvPicPr>
        <p:blipFill>
          <a:blip r:embed="rId4" cstate="print"/>
          <a:stretch>
            <a:fillRect/>
          </a:stretch>
        </p:blipFill>
        <p:spPr>
          <a:xfrm>
            <a:off x="0" y="0"/>
            <a:ext cx="12192000" cy="6858000"/>
          </a:xfrm>
          <a:prstGeom prst="rect">
            <a:avLst/>
          </a:prstGeom>
        </p:spPr>
      </p:pic>
      <p:pic>
        <p:nvPicPr>
          <p:cNvPr id="18" name="Picture 17" descr="LexNimblesolutions_logo.png"/>
          <p:cNvPicPr>
            <a:picLocks noChangeAspect="1"/>
          </p:cNvPicPr>
          <p:nvPr/>
        </p:nvPicPr>
        <p:blipFill>
          <a:blip r:embed="rId5" cstate="print"/>
          <a:stretch>
            <a:fillRect/>
          </a:stretch>
        </p:blipFill>
        <p:spPr>
          <a:xfrm>
            <a:off x="0" y="685800"/>
            <a:ext cx="2336800" cy="1000443"/>
          </a:xfrm>
          <a:prstGeom prst="rect">
            <a:avLst/>
          </a:prstGeom>
        </p:spPr>
      </p:pic>
      <p:pic>
        <p:nvPicPr>
          <p:cNvPr id="19" name="Picture 18" descr="Logo_LexQ.png"/>
          <p:cNvPicPr>
            <a:picLocks noChangeAspect="1"/>
          </p:cNvPicPr>
          <p:nvPr/>
        </p:nvPicPr>
        <p:blipFill>
          <a:blip r:embed="rId6" cstate="print"/>
          <a:stretch>
            <a:fillRect/>
          </a:stretch>
        </p:blipFill>
        <p:spPr>
          <a:xfrm>
            <a:off x="10191261" y="4851400"/>
            <a:ext cx="1910428" cy="1117600"/>
          </a:xfrm>
          <a:prstGeom prst="rect">
            <a:avLst/>
          </a:prstGeom>
        </p:spPr>
      </p:pic>
      <p:sp>
        <p:nvSpPr>
          <p:cNvPr id="20" name="TextBox 19"/>
          <p:cNvSpPr txBox="1"/>
          <p:nvPr/>
        </p:nvSpPr>
        <p:spPr>
          <a:xfrm>
            <a:off x="3005370" y="441189"/>
            <a:ext cx="8839200" cy="646331"/>
          </a:xfrm>
          <a:prstGeom prst="rect">
            <a:avLst/>
          </a:prstGeom>
          <a:noFill/>
        </p:spPr>
        <p:txBody>
          <a:bodyPr wrap="square" rtlCol="0">
            <a:spAutoFit/>
          </a:bodyPr>
          <a:lstStyle/>
          <a:p>
            <a:pPr algn="r"/>
            <a:r>
              <a:rPr lang="en-US" sz="3600" b="1" dirty="0" smtClean="0">
                <a:solidFill>
                  <a:schemeClr val="bg1"/>
                </a:solidFill>
                <a:ea typeface="ＭＳ Ｐゴシック" charset="-128"/>
              </a:rPr>
              <a:t>Cyber Security Services   </a:t>
            </a:r>
            <a:endParaRPr lang="en-US" sz="3600" b="1" dirty="0">
              <a:solidFill>
                <a:schemeClr val="bg1"/>
              </a:solidFill>
              <a:ea typeface="ＭＳ Ｐゴシック" charset="-128"/>
            </a:endParaRPr>
          </a:p>
        </p:txBody>
      </p:sp>
      <p:sp>
        <p:nvSpPr>
          <p:cNvPr id="24" name="TextBox 23"/>
          <p:cNvSpPr txBox="1"/>
          <p:nvPr/>
        </p:nvSpPr>
        <p:spPr>
          <a:xfrm>
            <a:off x="8026400" y="6273801"/>
            <a:ext cx="4165600" cy="338554"/>
          </a:xfrm>
          <a:prstGeom prst="rect">
            <a:avLst/>
          </a:prstGeom>
          <a:noFill/>
        </p:spPr>
        <p:txBody>
          <a:bodyPr wrap="square" rtlCol="0">
            <a:spAutoFit/>
          </a:bodyPr>
          <a:lstStyle/>
          <a:p>
            <a:r>
              <a:rPr lang="en-US" sz="1600" b="1" dirty="0">
                <a:solidFill>
                  <a:schemeClr val="bg1"/>
                </a:solidFill>
                <a:latin typeface="Lato" pitchFamily="34" charset="0"/>
              </a:rPr>
              <a:t>www.lexnimble.in |  www.lexnimble.com</a:t>
            </a:r>
          </a:p>
        </p:txBody>
      </p:sp>
    </p:spTree>
    <p:extLst>
      <p:ext uri="{BB962C8B-B14F-4D97-AF65-F5344CB8AC3E}">
        <p14:creationId xmlns:p14="http://schemas.microsoft.com/office/powerpoint/2010/main" val="5746848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972800" cy="914400"/>
          </a:xfrm>
        </p:spPr>
        <p:txBody>
          <a:bodyPr/>
          <a:lstStyle/>
          <a:p>
            <a:pPr algn="l"/>
            <a:r>
              <a:rPr lang="en-US" sz="4400" b="1" dirty="0" smtClean="0"/>
              <a:t>Why </a:t>
            </a:r>
            <a:r>
              <a:rPr lang="en-US" sz="4400" b="1" dirty="0" err="1" smtClean="0"/>
              <a:t>LexNimble</a:t>
            </a:r>
            <a:endParaRPr lang="en-US" sz="4400" b="1" dirty="0"/>
          </a:p>
        </p:txBody>
      </p:sp>
      <p:sp>
        <p:nvSpPr>
          <p:cNvPr id="3" name="Content Placeholder 2"/>
          <p:cNvSpPr>
            <a:spLocks noGrp="1"/>
          </p:cNvSpPr>
          <p:nvPr>
            <p:ph idx="1"/>
          </p:nvPr>
        </p:nvSpPr>
        <p:spPr>
          <a:xfrm>
            <a:off x="659296" y="1104278"/>
            <a:ext cx="10515600" cy="5087799"/>
          </a:xfrm>
        </p:spPr>
        <p:txBody>
          <a:bodyPr/>
          <a:lstStyle/>
          <a:p>
            <a:r>
              <a:rPr lang="en-US" sz="2800" dirty="0"/>
              <a:t>Our application security team combines extensive knowledge and experience with manual testing methods to identify vulnerabilities that </a:t>
            </a:r>
            <a:r>
              <a:rPr lang="en-US" sz="2800" dirty="0" smtClean="0"/>
              <a:t>automated </a:t>
            </a:r>
            <a:r>
              <a:rPr lang="en-US" sz="2800" dirty="0"/>
              <a:t>tools cannot find</a:t>
            </a:r>
            <a:r>
              <a:rPr lang="en-US" sz="2800" dirty="0" smtClean="0"/>
              <a:t>.</a:t>
            </a:r>
          </a:p>
          <a:p>
            <a:r>
              <a:rPr lang="en-US" sz="2800" dirty="0"/>
              <a:t>We work closely with client stakeholders to get a clear understanding of the application environment, tools and processes to design a comprehensive testing </a:t>
            </a:r>
            <a:r>
              <a:rPr lang="en-US" sz="2800" dirty="0" smtClean="0"/>
              <a:t>plan.</a:t>
            </a:r>
            <a:endParaRPr lang="en-US" sz="2800" dirty="0"/>
          </a:p>
        </p:txBody>
      </p:sp>
    </p:spTree>
    <p:extLst>
      <p:ext uri="{BB962C8B-B14F-4D97-AF65-F5344CB8AC3E}">
        <p14:creationId xmlns:p14="http://schemas.microsoft.com/office/powerpoint/2010/main" val="4152826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955674"/>
          </a:xfrm>
        </p:spPr>
        <p:txBody>
          <a:bodyPr>
            <a:normAutofit/>
          </a:bodyPr>
          <a:lstStyle/>
          <a:p>
            <a:pPr algn="l"/>
            <a:r>
              <a:rPr lang="en-US" sz="4400" b="1" dirty="0"/>
              <a:t>Web Application Security </a:t>
            </a:r>
            <a:r>
              <a:rPr lang="en-US" sz="4400" b="1" dirty="0" smtClean="0"/>
              <a:t>Services</a:t>
            </a:r>
            <a:endParaRPr lang="en-US" sz="4400" dirty="0"/>
          </a:p>
        </p:txBody>
      </p:sp>
      <p:sp>
        <p:nvSpPr>
          <p:cNvPr id="3" name="Content Placeholder 2"/>
          <p:cNvSpPr>
            <a:spLocks noGrp="1"/>
          </p:cNvSpPr>
          <p:nvPr>
            <p:ph idx="1"/>
          </p:nvPr>
        </p:nvSpPr>
        <p:spPr>
          <a:xfrm>
            <a:off x="718930" y="1133199"/>
            <a:ext cx="10515600" cy="5237784"/>
          </a:xfrm>
        </p:spPr>
        <p:txBody>
          <a:bodyPr>
            <a:noAutofit/>
          </a:bodyPr>
          <a:lstStyle/>
          <a:p>
            <a:pPr marL="0" indent="0">
              <a:buNone/>
            </a:pPr>
            <a:r>
              <a:rPr lang="en-US" sz="2800" dirty="0"/>
              <a:t>At </a:t>
            </a:r>
            <a:r>
              <a:rPr lang="en-US" sz="2800" dirty="0" smtClean="0"/>
              <a:t>Lex-Q Certifications, </a:t>
            </a:r>
            <a:r>
              <a:rPr lang="en-US" sz="2800" dirty="0"/>
              <a:t>our experts are actively involved in identifying the world’s most critical web application security flaws through ongoing hands-on research and contributions to security projects such as OWASP TOP 10, Web Application Security Consortium Threat </a:t>
            </a:r>
            <a:r>
              <a:rPr lang="en-US" sz="2800" dirty="0" smtClean="0"/>
              <a:t>Classification and </a:t>
            </a:r>
            <a:r>
              <a:rPr lang="en-US" sz="2800" dirty="0"/>
              <a:t>Common Vulnerability Scoring System (CVSS</a:t>
            </a:r>
            <a:r>
              <a:rPr lang="en-US" sz="2800" dirty="0" smtClean="0"/>
              <a:t>).</a:t>
            </a:r>
          </a:p>
          <a:p>
            <a:pPr marL="0" indent="0">
              <a:buNone/>
            </a:pPr>
            <a:r>
              <a:rPr lang="en-US" sz="2800" dirty="0" smtClean="0"/>
              <a:t>Lex-Q </a:t>
            </a:r>
            <a:r>
              <a:rPr lang="en-US" sz="2800" dirty="0"/>
              <a:t>Certifications Web Application Security Tests involve detailed                         analysis of an application’s design, networking, operating system settings, external data sources, data warehousing, authorization mechanisms, and authentication components. We can perform an analysis from the perspective of an outside intruder ("black box") and by analyzing the source code itself ("white box").</a:t>
            </a:r>
          </a:p>
        </p:txBody>
      </p:sp>
    </p:spTree>
    <p:extLst>
      <p:ext uri="{BB962C8B-B14F-4D97-AF65-F5344CB8AC3E}">
        <p14:creationId xmlns:p14="http://schemas.microsoft.com/office/powerpoint/2010/main" val="946889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50682"/>
            <a:ext cx="11847443" cy="773657"/>
          </a:xfrm>
        </p:spPr>
        <p:txBody>
          <a:bodyPr>
            <a:normAutofit fontScale="90000"/>
          </a:bodyPr>
          <a:lstStyle/>
          <a:p>
            <a:pPr algn="l"/>
            <a:r>
              <a:rPr lang="en-US" dirty="0" smtClean="0"/>
              <a:t/>
            </a:r>
            <a:br>
              <a:rPr lang="en-US" dirty="0" smtClean="0"/>
            </a:br>
            <a:r>
              <a:rPr lang="en-US" sz="4900" b="1" dirty="0" smtClean="0"/>
              <a:t>An assessment typically follows these steps:</a:t>
            </a:r>
            <a:r>
              <a:rPr lang="en-US" dirty="0" smtClean="0"/>
              <a:t/>
            </a:r>
            <a:br>
              <a:rPr lang="en-US" dirty="0" smtClean="0"/>
            </a:br>
            <a:endParaRPr lang="en-US" dirty="0"/>
          </a:p>
        </p:txBody>
      </p:sp>
      <p:sp>
        <p:nvSpPr>
          <p:cNvPr id="3" name="Content Placeholder 2"/>
          <p:cNvSpPr>
            <a:spLocks noGrp="1"/>
          </p:cNvSpPr>
          <p:nvPr>
            <p:ph idx="1"/>
          </p:nvPr>
        </p:nvSpPr>
        <p:spPr>
          <a:xfrm>
            <a:off x="361723" y="924340"/>
            <a:ext cx="11248385" cy="5679660"/>
          </a:xfrm>
        </p:spPr>
        <p:txBody>
          <a:bodyPr>
            <a:normAutofit fontScale="25000" lnSpcReduction="20000"/>
          </a:bodyPr>
          <a:lstStyle/>
          <a:p>
            <a:pPr fontAlgn="base"/>
            <a:r>
              <a:rPr lang="en-US" sz="9600" dirty="0" smtClean="0"/>
              <a:t>Determine </a:t>
            </a:r>
            <a:r>
              <a:rPr lang="en-US" sz="9600" dirty="0"/>
              <a:t>the analysis method (black box, white box, or a combination of both)</a:t>
            </a:r>
          </a:p>
          <a:p>
            <a:pPr fontAlgn="base"/>
            <a:r>
              <a:rPr lang="en-US" sz="9600" dirty="0"/>
              <a:t>Conduct automated and manual audits and inspections for individual types of vulnerabilities</a:t>
            </a:r>
          </a:p>
          <a:p>
            <a:pPr fontAlgn="base"/>
            <a:r>
              <a:rPr lang="en-US" sz="9600" dirty="0"/>
              <a:t>Analyze the characteristics of identified vulnerabilities (for example: complexity of use, availability, methods of operation, and potential damage in the event of an attack)</a:t>
            </a:r>
          </a:p>
          <a:p>
            <a:pPr fontAlgn="base"/>
            <a:r>
              <a:rPr lang="en-US" sz="9600" dirty="0"/>
              <a:t>Create scenarios that could be used by an actual attacker, and build and execute simulated attacks</a:t>
            </a:r>
          </a:p>
          <a:p>
            <a:pPr fontAlgn="base"/>
            <a:r>
              <a:rPr lang="en-US" sz="9600" dirty="0"/>
              <a:t>Attempt to exploit the most critical vulnerabilities through a series of coordinated attacks</a:t>
            </a:r>
          </a:p>
          <a:p>
            <a:pPr fontAlgn="base"/>
            <a:r>
              <a:rPr lang="en-US" sz="9600" dirty="0"/>
              <a:t>Review logs from the web application to verify whether a suspected incident has occurred and, if so, identify the specific vulnerabilities that were exploited</a:t>
            </a:r>
          </a:p>
          <a:p>
            <a:pPr fontAlgn="base"/>
            <a:r>
              <a:rPr lang="en-US" sz="9600" dirty="0"/>
              <a:t>Assess outcomes and present recommendations to address identified weaknesses</a:t>
            </a:r>
          </a:p>
          <a:p>
            <a:endParaRPr lang="en-US" dirty="0"/>
          </a:p>
        </p:txBody>
      </p:sp>
    </p:spTree>
    <p:extLst>
      <p:ext uri="{BB962C8B-B14F-4D97-AF65-F5344CB8AC3E}">
        <p14:creationId xmlns:p14="http://schemas.microsoft.com/office/powerpoint/2010/main" val="1790918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9574"/>
            <a:ext cx="11867322" cy="964096"/>
          </a:xfrm>
        </p:spPr>
        <p:txBody>
          <a:bodyPr>
            <a:normAutofit/>
          </a:bodyPr>
          <a:lstStyle/>
          <a:p>
            <a:pPr algn="l"/>
            <a:r>
              <a:rPr lang="en-US" sz="4400" b="1" dirty="0" smtClean="0"/>
              <a:t>The key deliverable from our testing is a report</a:t>
            </a:r>
            <a:endParaRPr lang="en-US" sz="4400" b="1" dirty="0"/>
          </a:p>
        </p:txBody>
      </p:sp>
      <p:sp>
        <p:nvSpPr>
          <p:cNvPr id="3" name="Content Placeholder 2"/>
          <p:cNvSpPr>
            <a:spLocks noGrp="1"/>
          </p:cNvSpPr>
          <p:nvPr>
            <p:ph idx="1"/>
          </p:nvPr>
        </p:nvSpPr>
        <p:spPr>
          <a:xfrm>
            <a:off x="838200" y="1299151"/>
            <a:ext cx="10515600" cy="4743839"/>
          </a:xfrm>
        </p:spPr>
        <p:txBody>
          <a:bodyPr/>
          <a:lstStyle/>
          <a:p>
            <a:pPr fontAlgn="base"/>
            <a:r>
              <a:rPr lang="en-US" sz="2800" dirty="0" smtClean="0"/>
              <a:t>Test </a:t>
            </a:r>
            <a:r>
              <a:rPr lang="en-US" sz="2800" dirty="0"/>
              <a:t>methodology</a:t>
            </a:r>
          </a:p>
          <a:p>
            <a:pPr fontAlgn="base"/>
            <a:r>
              <a:rPr lang="en-US" sz="2800" dirty="0"/>
              <a:t>Explanations for all identified vulnerabilities</a:t>
            </a:r>
          </a:p>
          <a:p>
            <a:pPr fontAlgn="base"/>
            <a:r>
              <a:rPr lang="en-US" sz="2800" dirty="0"/>
              <a:t>Likely success/impact of hacker exploitation of the most critical vulnerabilities identified</a:t>
            </a:r>
          </a:p>
          <a:p>
            <a:pPr fontAlgn="base"/>
            <a:r>
              <a:rPr lang="en-US" sz="2800" dirty="0"/>
              <a:t>Recommendations to mitigate the identified vulnerabilities, including those which may have already led to a confirmed incident</a:t>
            </a:r>
          </a:p>
          <a:p>
            <a:endParaRPr lang="en-US" dirty="0"/>
          </a:p>
        </p:txBody>
      </p:sp>
    </p:spTree>
    <p:extLst>
      <p:ext uri="{BB962C8B-B14F-4D97-AF65-F5344CB8AC3E}">
        <p14:creationId xmlns:p14="http://schemas.microsoft.com/office/powerpoint/2010/main" val="881886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464"/>
            <a:ext cx="10515600" cy="798657"/>
          </a:xfrm>
        </p:spPr>
        <p:txBody>
          <a:bodyPr/>
          <a:lstStyle/>
          <a:p>
            <a:pPr algn="l"/>
            <a:r>
              <a:rPr lang="en-US" sz="4400" b="1" dirty="0" smtClean="0"/>
              <a:t>Key Benefits </a:t>
            </a:r>
            <a:endParaRPr lang="en-US" sz="4400" b="1" dirty="0"/>
          </a:p>
        </p:txBody>
      </p:sp>
      <p:sp>
        <p:nvSpPr>
          <p:cNvPr id="3" name="Content Placeholder 2"/>
          <p:cNvSpPr>
            <a:spLocks noGrp="1"/>
          </p:cNvSpPr>
          <p:nvPr>
            <p:ph idx="1"/>
          </p:nvPr>
        </p:nvSpPr>
        <p:spPr>
          <a:xfrm>
            <a:off x="708991" y="1015699"/>
            <a:ext cx="10515600" cy="4634490"/>
          </a:xfrm>
        </p:spPr>
        <p:txBody>
          <a:bodyPr/>
          <a:lstStyle/>
          <a:p>
            <a:pPr fontAlgn="t"/>
            <a:r>
              <a:rPr lang="en-US" sz="2800" dirty="0"/>
              <a:t>Proactive early warning security intelligence with respect to vulnerabilities thereby preventing unnecessary and expensive downtime and data theft</a:t>
            </a:r>
          </a:p>
          <a:p>
            <a:pPr fontAlgn="t"/>
            <a:r>
              <a:rPr lang="en-US" sz="2800" dirty="0"/>
              <a:t>Helps meet regulatory and compliance requirements</a:t>
            </a:r>
          </a:p>
          <a:p>
            <a:pPr fontAlgn="t"/>
            <a:r>
              <a:rPr lang="en-US" sz="2800" dirty="0"/>
              <a:t>Trusted advisory services provided with our service helps your organization be future-ready in preventing attacks</a:t>
            </a:r>
          </a:p>
          <a:p>
            <a:pPr fontAlgn="t"/>
            <a:r>
              <a:rPr lang="en-US" sz="2800" dirty="0"/>
              <a:t>Customized reports provide comprehensive information to help you take both strategic and tactical </a:t>
            </a:r>
            <a:r>
              <a:rPr lang="en-US" sz="2800" dirty="0" smtClean="0"/>
              <a:t>decisions</a:t>
            </a:r>
            <a:endParaRPr lang="en-US" sz="2800" dirty="0"/>
          </a:p>
        </p:txBody>
      </p:sp>
    </p:spTree>
    <p:extLst>
      <p:ext uri="{BB962C8B-B14F-4D97-AF65-F5344CB8AC3E}">
        <p14:creationId xmlns:p14="http://schemas.microsoft.com/office/powerpoint/2010/main" val="27706588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918730"/>
          </a:xfrm>
        </p:spPr>
        <p:txBody>
          <a:bodyPr>
            <a:normAutofit fontScale="90000"/>
          </a:bodyPr>
          <a:lstStyle/>
          <a:p>
            <a:pPr algn="l"/>
            <a:r>
              <a:rPr lang="en-US" b="1" dirty="0" smtClean="0"/>
              <a:t/>
            </a:r>
            <a:br>
              <a:rPr lang="en-US" b="1" dirty="0" smtClean="0"/>
            </a:br>
            <a:r>
              <a:rPr lang="en-US" sz="4900" b="1" dirty="0" smtClean="0"/>
              <a:t>Penetration Testing Services</a:t>
            </a:r>
            <a:r>
              <a:rPr lang="en-US" b="1" dirty="0"/>
              <a:t/>
            </a:r>
            <a:br>
              <a:rPr lang="en-US" b="1" dirty="0"/>
            </a:br>
            <a:endParaRPr lang="en-US" dirty="0"/>
          </a:p>
        </p:txBody>
      </p:sp>
      <p:sp>
        <p:nvSpPr>
          <p:cNvPr id="3" name="Content Placeholder 2"/>
          <p:cNvSpPr>
            <a:spLocks noGrp="1"/>
          </p:cNvSpPr>
          <p:nvPr>
            <p:ph idx="1"/>
          </p:nvPr>
        </p:nvSpPr>
        <p:spPr>
          <a:xfrm>
            <a:off x="838200" y="1283856"/>
            <a:ext cx="10515600" cy="4893107"/>
          </a:xfrm>
        </p:spPr>
        <p:txBody>
          <a:bodyPr>
            <a:normAutofit fontScale="77500" lnSpcReduction="20000"/>
          </a:bodyPr>
          <a:lstStyle/>
          <a:p>
            <a:r>
              <a:rPr lang="en-US" sz="3600" dirty="0"/>
              <a:t>The experts at </a:t>
            </a:r>
            <a:r>
              <a:rPr lang="en-US" sz="3600" dirty="0" smtClean="0"/>
              <a:t>Lex-Q Certifications </a:t>
            </a:r>
            <a:r>
              <a:rPr lang="en-US" sz="3600" dirty="0"/>
              <a:t>have conducted hundreds of penetration tests on a wide range of systems for clients ranging from banks and telecom companies to utilities and government agencies. Typical penetration testing activities </a:t>
            </a:r>
            <a:r>
              <a:rPr lang="en-US" sz="3600" dirty="0" smtClean="0"/>
              <a:t>carried </a:t>
            </a:r>
            <a:r>
              <a:rPr lang="en-US" sz="3600" dirty="0"/>
              <a:t>out by our team </a:t>
            </a:r>
            <a:r>
              <a:rPr lang="en-US" sz="3600" dirty="0" smtClean="0"/>
              <a:t>include:</a:t>
            </a:r>
            <a:endParaRPr lang="en-US" sz="3600" dirty="0"/>
          </a:p>
          <a:p>
            <a:pPr lvl="1" fontAlgn="base"/>
            <a:r>
              <a:rPr lang="en-US" sz="3600" dirty="0"/>
              <a:t>Attempting to hack the web interface of an e-banking system prior to full-scale deployment</a:t>
            </a:r>
          </a:p>
          <a:p>
            <a:pPr lvl="1" fontAlgn="base"/>
            <a:r>
              <a:rPr lang="en-US" sz="3600" dirty="0"/>
              <a:t>Employing social engineering to test staff awareness following a security training program</a:t>
            </a:r>
          </a:p>
          <a:p>
            <a:pPr lvl="1" fontAlgn="base"/>
            <a:r>
              <a:rPr lang="en-US" sz="3600" dirty="0"/>
              <a:t>Trying to gain unauthorized access to an internal corporate network by targeting vulnerabilities such as default system settings, misconfigurations, or weak passwords</a:t>
            </a:r>
          </a:p>
          <a:p>
            <a:endParaRPr lang="en-US" dirty="0"/>
          </a:p>
        </p:txBody>
      </p:sp>
    </p:spTree>
    <p:extLst>
      <p:ext uri="{BB962C8B-B14F-4D97-AF65-F5344CB8AC3E}">
        <p14:creationId xmlns:p14="http://schemas.microsoft.com/office/powerpoint/2010/main" val="850271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918730"/>
          </a:xfrm>
        </p:spPr>
        <p:txBody>
          <a:bodyPr/>
          <a:lstStyle/>
          <a:p>
            <a:pPr algn="l"/>
            <a:r>
              <a:rPr lang="en-US" sz="4400" b="1" dirty="0" smtClean="0"/>
              <a:t>Penetration Testing Services</a:t>
            </a:r>
            <a:endParaRPr lang="en-US" sz="4400" dirty="0"/>
          </a:p>
        </p:txBody>
      </p:sp>
      <p:sp>
        <p:nvSpPr>
          <p:cNvPr id="3" name="Content Placeholder 2"/>
          <p:cNvSpPr>
            <a:spLocks noGrp="1"/>
          </p:cNvSpPr>
          <p:nvPr>
            <p:ph idx="1"/>
          </p:nvPr>
        </p:nvSpPr>
        <p:spPr>
          <a:xfrm>
            <a:off x="838200" y="1073426"/>
            <a:ext cx="10515600" cy="5103537"/>
          </a:xfrm>
        </p:spPr>
        <p:txBody>
          <a:bodyPr>
            <a:noAutofit/>
          </a:bodyPr>
          <a:lstStyle/>
          <a:p>
            <a:r>
              <a:rPr lang="en-US" sz="2800" dirty="0"/>
              <a:t>Network testing</a:t>
            </a:r>
          </a:p>
          <a:p>
            <a:r>
              <a:rPr lang="en-US" sz="2800" dirty="0"/>
              <a:t>Web application security testing</a:t>
            </a:r>
          </a:p>
          <a:p>
            <a:r>
              <a:rPr lang="en-US" sz="2800" dirty="0"/>
              <a:t>Wireless network testing</a:t>
            </a:r>
          </a:p>
          <a:p>
            <a:r>
              <a:rPr lang="en-US" sz="2800" dirty="0"/>
              <a:t>Mobile security testing</a:t>
            </a:r>
          </a:p>
          <a:p>
            <a:r>
              <a:rPr lang="en-US" sz="2800" dirty="0"/>
              <a:t>Physical Devices</a:t>
            </a:r>
          </a:p>
          <a:p>
            <a:r>
              <a:rPr lang="en-US" sz="2800" dirty="0"/>
              <a:t>Firewall configuration review</a:t>
            </a:r>
          </a:p>
          <a:p>
            <a:r>
              <a:rPr lang="en-US" sz="2800" dirty="0"/>
              <a:t>Host configuration review</a:t>
            </a:r>
          </a:p>
          <a:p>
            <a:pPr>
              <a:lnSpc>
                <a:spcPct val="100000"/>
              </a:lnSpc>
            </a:pPr>
            <a:r>
              <a:rPr lang="en-US" sz="2800" dirty="0"/>
              <a:t>Client-side security test</a:t>
            </a:r>
          </a:p>
          <a:p>
            <a:pPr>
              <a:lnSpc>
                <a:spcPct val="100000"/>
              </a:lnSpc>
            </a:pPr>
            <a:r>
              <a:rPr lang="en-US" sz="2800" dirty="0"/>
              <a:t>Remote access security test</a:t>
            </a:r>
          </a:p>
          <a:p>
            <a:pPr>
              <a:lnSpc>
                <a:spcPct val="100000"/>
              </a:lnSpc>
            </a:pPr>
            <a:r>
              <a:rPr lang="en-US" sz="2800" dirty="0"/>
              <a:t>Social engineering test</a:t>
            </a:r>
          </a:p>
        </p:txBody>
      </p:sp>
    </p:spTree>
    <p:extLst>
      <p:ext uri="{BB962C8B-B14F-4D97-AF65-F5344CB8AC3E}">
        <p14:creationId xmlns:p14="http://schemas.microsoft.com/office/powerpoint/2010/main" val="77867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90400" cy="905164"/>
          </a:xfrm>
        </p:spPr>
        <p:txBody>
          <a:bodyPr>
            <a:noAutofit/>
          </a:bodyPr>
          <a:lstStyle/>
          <a:p>
            <a:pPr algn="l"/>
            <a:r>
              <a:rPr lang="en-US" sz="4200" b="1" dirty="0"/>
              <a:t>K</a:t>
            </a:r>
            <a:r>
              <a:rPr lang="en-US" sz="4200" b="1" dirty="0" smtClean="0"/>
              <a:t>ey </a:t>
            </a:r>
            <a:r>
              <a:rPr lang="en-US" sz="4200" b="1" dirty="0"/>
              <a:t>deliverable from our penetration testing services</a:t>
            </a:r>
          </a:p>
        </p:txBody>
      </p:sp>
      <p:sp>
        <p:nvSpPr>
          <p:cNvPr id="3" name="Content Placeholder 2"/>
          <p:cNvSpPr>
            <a:spLocks noGrp="1"/>
          </p:cNvSpPr>
          <p:nvPr>
            <p:ph idx="1"/>
          </p:nvPr>
        </p:nvSpPr>
        <p:spPr>
          <a:xfrm>
            <a:off x="500269" y="1172818"/>
            <a:ext cx="10972800" cy="4526280"/>
          </a:xfrm>
        </p:spPr>
        <p:txBody>
          <a:bodyPr>
            <a:normAutofit fontScale="77500" lnSpcReduction="20000"/>
          </a:bodyPr>
          <a:lstStyle/>
          <a:p>
            <a:pPr fontAlgn="base"/>
            <a:r>
              <a:rPr lang="en-US" dirty="0" smtClean="0"/>
              <a:t>Test </a:t>
            </a:r>
            <a:r>
              <a:rPr lang="en-US" dirty="0"/>
              <a:t>methodology</a:t>
            </a:r>
          </a:p>
          <a:p>
            <a:pPr fontAlgn="base"/>
            <a:r>
              <a:rPr lang="en-US" dirty="0"/>
              <a:t>Weaknesses identified within your information security systems</a:t>
            </a:r>
          </a:p>
          <a:p>
            <a:pPr fontAlgn="base"/>
            <a:r>
              <a:rPr lang="en-US" dirty="0"/>
              <a:t>Explanations for all identified vulnerabilities</a:t>
            </a:r>
          </a:p>
          <a:p>
            <a:pPr fontAlgn="base"/>
            <a:r>
              <a:rPr lang="en-US" dirty="0"/>
              <a:t>Conclusions regarding the level of security awareness among users and overall network protection</a:t>
            </a:r>
          </a:p>
          <a:p>
            <a:pPr fontAlgn="base"/>
            <a:r>
              <a:rPr lang="en-US" dirty="0"/>
              <a:t>Descriptions of the main areas of concern, including information regarding the activities of users in each target group</a:t>
            </a:r>
          </a:p>
          <a:p>
            <a:pPr fontAlgn="base"/>
            <a:r>
              <a:rPr lang="en-US" dirty="0"/>
              <a:t>Recommendations to mitigate identified vulnerabilities</a:t>
            </a:r>
          </a:p>
          <a:p>
            <a:endParaRPr lang="en-US" dirty="0"/>
          </a:p>
        </p:txBody>
      </p:sp>
    </p:spTree>
    <p:extLst>
      <p:ext uri="{BB962C8B-B14F-4D97-AF65-F5344CB8AC3E}">
        <p14:creationId xmlns:p14="http://schemas.microsoft.com/office/powerpoint/2010/main" val="3196670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2720"/>
            <a:ext cx="10972800" cy="732444"/>
          </a:xfrm>
        </p:spPr>
        <p:txBody>
          <a:bodyPr/>
          <a:lstStyle/>
          <a:p>
            <a:pPr algn="l"/>
            <a:r>
              <a:rPr lang="en-US" dirty="0" smtClean="0"/>
              <a:t/>
            </a:r>
            <a:br>
              <a:rPr lang="en-US" dirty="0" smtClean="0"/>
            </a:br>
            <a:r>
              <a:rPr lang="en-US" sz="4400" b="1" dirty="0" smtClean="0"/>
              <a:t>Benefits </a:t>
            </a:r>
            <a:r>
              <a:rPr lang="en-US" sz="4400" b="1" dirty="0"/>
              <a:t>to your business </a:t>
            </a:r>
            <a:r>
              <a:rPr lang="en-US" dirty="0"/>
              <a:t/>
            </a:r>
            <a:br>
              <a:rPr lang="en-US" dirty="0"/>
            </a:br>
            <a:endParaRPr lang="en-US" dirty="0"/>
          </a:p>
        </p:txBody>
      </p:sp>
      <p:sp>
        <p:nvSpPr>
          <p:cNvPr id="3" name="Content Placeholder 2"/>
          <p:cNvSpPr>
            <a:spLocks noGrp="1"/>
          </p:cNvSpPr>
          <p:nvPr>
            <p:ph idx="1"/>
          </p:nvPr>
        </p:nvSpPr>
        <p:spPr>
          <a:xfrm>
            <a:off x="406400" y="1073727"/>
            <a:ext cx="11582400" cy="5262417"/>
          </a:xfrm>
        </p:spPr>
        <p:txBody>
          <a:bodyPr/>
          <a:lstStyle/>
          <a:p>
            <a:r>
              <a:rPr lang="en-US" sz="2800" dirty="0" smtClean="0"/>
              <a:t>Incorporates </a:t>
            </a:r>
            <a:r>
              <a:rPr lang="en-US" sz="2800" dirty="0"/>
              <a:t>business objectives into the security plan</a:t>
            </a:r>
          </a:p>
          <a:p>
            <a:r>
              <a:rPr lang="en-US" sz="2800" dirty="0"/>
              <a:t>Presents a risk assessment that validates internal security expenditure</a:t>
            </a:r>
          </a:p>
          <a:p>
            <a:r>
              <a:rPr lang="en-US" sz="2800" dirty="0"/>
              <a:t>Reduces and mitigates risks of downtime</a:t>
            </a:r>
          </a:p>
          <a:p>
            <a:r>
              <a:rPr lang="en-US" sz="2800" dirty="0"/>
              <a:t>Allows an </a:t>
            </a:r>
            <a:r>
              <a:rPr lang="en-US" sz="2800" dirty="0" smtClean="0"/>
              <a:t>organization</a:t>
            </a:r>
            <a:r>
              <a:rPr lang="en-US" sz="2800" dirty="0"/>
              <a:t> to map threats to its infrastructure</a:t>
            </a:r>
          </a:p>
          <a:p>
            <a:r>
              <a:rPr lang="en-US" sz="2800" dirty="0"/>
              <a:t>Enables the security team to implement best practices to protect the </a:t>
            </a:r>
            <a:r>
              <a:rPr lang="en-US" sz="2800" dirty="0" smtClean="0"/>
              <a:t>organization's </a:t>
            </a:r>
            <a:r>
              <a:rPr lang="en-US" sz="2800" dirty="0"/>
              <a:t>critical data, intellectual property, and reputation</a:t>
            </a:r>
          </a:p>
          <a:p>
            <a:r>
              <a:rPr lang="en-US" sz="2800" dirty="0"/>
              <a:t>Allows security management to do more with its budget by investing according to the criticality of each asset</a:t>
            </a:r>
          </a:p>
          <a:p>
            <a:endParaRPr lang="en-US" dirty="0"/>
          </a:p>
        </p:txBody>
      </p:sp>
    </p:spTree>
    <p:extLst>
      <p:ext uri="{BB962C8B-B14F-4D97-AF65-F5344CB8AC3E}">
        <p14:creationId xmlns:p14="http://schemas.microsoft.com/office/powerpoint/2010/main" val="956975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1397000"/>
            <a:ext cx="10972407" cy="1384416"/>
          </a:xfrm>
        </p:spPr>
        <p:txBody>
          <a:bodyPr/>
          <a:lstStyle/>
          <a:p>
            <a:pPr>
              <a:defRPr/>
            </a:pPr>
            <a:r>
              <a:rPr lang="en-US" b="1" dirty="0" smtClean="0">
                <a:latin typeface="Calibri" panose="020F0502020204030204" pitchFamily="34" charset="0"/>
              </a:rPr>
              <a:t/>
            </a:r>
            <a:br>
              <a:rPr lang="en-US" b="1" dirty="0" smtClean="0">
                <a:latin typeface="Calibri" panose="020F0502020204030204" pitchFamily="34" charset="0"/>
              </a:rPr>
            </a:br>
            <a:endParaRPr lang="en-US" dirty="0" smtClean="0">
              <a:ea typeface="ＭＳ Ｐゴシック" charset="-128"/>
            </a:endParaRPr>
          </a:p>
        </p:txBody>
      </p:sp>
      <p:sp>
        <p:nvSpPr>
          <p:cNvPr id="3" name="Content Placeholder 2"/>
          <p:cNvSpPr>
            <a:spLocks noGrp="1"/>
          </p:cNvSpPr>
          <p:nvPr>
            <p:ph idx="1"/>
          </p:nvPr>
        </p:nvSpPr>
        <p:spPr>
          <a:xfrm>
            <a:off x="711201" y="2616200"/>
            <a:ext cx="10972407" cy="1677096"/>
          </a:xfrm>
        </p:spPr>
        <p:txBody>
          <a:bodyPr/>
          <a:lstStyle/>
          <a:p>
            <a:pPr algn="ctr">
              <a:buFontTx/>
              <a:buNone/>
              <a:defRPr/>
            </a:pPr>
            <a:endParaRPr lang="en-US" dirty="0" smtClean="0">
              <a:ea typeface="ＭＳ Ｐゴシック" charset="-128"/>
            </a:endParaRPr>
          </a:p>
          <a:p>
            <a:pPr algn="ctr">
              <a:buFontTx/>
              <a:buNone/>
              <a:defRPr/>
            </a:pPr>
            <a:r>
              <a:rPr lang="en-US" b="1" dirty="0" smtClean="0">
                <a:ea typeface="ＭＳ Ｐゴシック" charset="-128"/>
              </a:rPr>
              <a:t>Thank You!!</a:t>
            </a:r>
          </a:p>
          <a:p>
            <a:pPr algn="ctr">
              <a:buFontTx/>
              <a:buNone/>
              <a:defRPr/>
            </a:pPr>
            <a:r>
              <a:rPr lang="en-US" dirty="0" smtClean="0">
                <a:ea typeface="ＭＳ Ｐゴシック" charset="-128"/>
              </a:rPr>
              <a:t>				</a:t>
            </a:r>
          </a:p>
          <a:p>
            <a:pPr algn="ctr">
              <a:buFontTx/>
              <a:buNone/>
              <a:defRPr/>
            </a:pPr>
            <a:r>
              <a:rPr lang="en-US" dirty="0" smtClean="0">
                <a:ea typeface="ＭＳ Ｐゴシック" charset="-128"/>
              </a:rPr>
              <a:t>					</a:t>
            </a:r>
            <a:endParaRPr lang="en-US" sz="3067" dirty="0">
              <a:ea typeface="ＭＳ Ｐゴシック" charset="-128"/>
            </a:endParaRPr>
          </a:p>
        </p:txBody>
      </p:sp>
      <p:sp>
        <p:nvSpPr>
          <p:cNvPr id="4" name="Content Placeholder 2"/>
          <p:cNvSpPr txBox="1">
            <a:spLocks/>
          </p:cNvSpPr>
          <p:nvPr/>
        </p:nvSpPr>
        <p:spPr>
          <a:xfrm>
            <a:off x="765787" y="3733800"/>
            <a:ext cx="10972407" cy="2954845"/>
          </a:xfrm>
          <a:prstGeom prst="rect">
            <a:avLst/>
          </a:prstGeom>
        </p:spPr>
        <p:txBody>
          <a:bodyPr lIns="101596" tIns="50797" rIns="101596" bIns="50797"/>
          <a:lstStyle/>
          <a:p>
            <a:pPr marL="457189" indent="-457189" algn="ctr" defTabSz="1219170" eaLnBrk="1" fontAlgn="auto" hangingPunct="1">
              <a:spcBef>
                <a:spcPct val="20000"/>
              </a:spcBef>
              <a:spcAft>
                <a:spcPts val="0"/>
              </a:spcAft>
              <a:defRPr/>
            </a:pPr>
            <a:endParaRPr lang="en-US" sz="4267">
              <a:latin typeface="+mn-lt"/>
              <a:ea typeface="ＭＳ Ｐゴシック" charset="-128"/>
            </a:endParaRPr>
          </a:p>
          <a:p>
            <a:pPr marL="457189" indent="-457189" algn="ctr" defTabSz="1219170" eaLnBrk="1" fontAlgn="auto" hangingPunct="1">
              <a:spcBef>
                <a:spcPct val="20000"/>
              </a:spcBef>
              <a:spcAft>
                <a:spcPts val="0"/>
              </a:spcAft>
              <a:defRPr/>
            </a:pPr>
            <a:r>
              <a:rPr lang="en-US" sz="4267">
                <a:latin typeface="+mn-lt"/>
                <a:ea typeface="ＭＳ Ｐゴシック" charset="-128"/>
              </a:rPr>
              <a:t>							</a:t>
            </a:r>
          </a:p>
          <a:p>
            <a:pPr marL="457189" indent="-457189" algn="ctr" defTabSz="1219170" eaLnBrk="1" fontAlgn="auto" hangingPunct="1">
              <a:spcBef>
                <a:spcPct val="20000"/>
              </a:spcBef>
              <a:spcAft>
                <a:spcPts val="0"/>
              </a:spcAft>
              <a:defRPr/>
            </a:pPr>
            <a:endParaRPr lang="en-US" sz="4267">
              <a:latin typeface="+mn-lt"/>
              <a:ea typeface="ＭＳ Ｐゴシック" charset="-128"/>
            </a:endParaRPr>
          </a:p>
          <a:p>
            <a:pPr marL="457189" indent="-457189" algn="ctr" defTabSz="1219170" eaLnBrk="1" fontAlgn="auto" hangingPunct="1">
              <a:spcBef>
                <a:spcPct val="20000"/>
              </a:spcBef>
              <a:spcAft>
                <a:spcPts val="0"/>
              </a:spcAft>
              <a:defRPr/>
            </a:pPr>
            <a:r>
              <a:rPr lang="en-US" sz="4267">
                <a:latin typeface="+mn-lt"/>
                <a:ea typeface="ＭＳ Ｐゴシック" charset="-128"/>
              </a:rPr>
              <a:t>				</a:t>
            </a:r>
          </a:p>
          <a:p>
            <a:pPr marL="457189" indent="-457189" algn="ctr" defTabSz="1219170" eaLnBrk="1" fontAlgn="auto" hangingPunct="1">
              <a:spcBef>
                <a:spcPct val="20000"/>
              </a:spcBef>
              <a:spcAft>
                <a:spcPts val="0"/>
              </a:spcAft>
              <a:defRPr/>
            </a:pPr>
            <a:r>
              <a:rPr lang="en-US" sz="4267">
                <a:latin typeface="+mn-lt"/>
                <a:ea typeface="ＭＳ Ｐゴシック" charset="-128"/>
              </a:rPr>
              <a:t>					</a:t>
            </a:r>
            <a:endParaRPr lang="en-US" sz="3067" dirty="0">
              <a:latin typeface="+mn-lt"/>
              <a:ea typeface="ＭＳ Ｐゴシック" charset="-128"/>
            </a:endParaRPr>
          </a:p>
        </p:txBody>
      </p:sp>
      <p:sp>
        <p:nvSpPr>
          <p:cNvPr id="5" name="Rectangle 2"/>
          <p:cNvSpPr txBox="1">
            <a:spLocks noChangeArrowheads="1"/>
          </p:cNvSpPr>
          <p:nvPr/>
        </p:nvSpPr>
        <p:spPr>
          <a:xfrm>
            <a:off x="914400" y="5562600"/>
            <a:ext cx="9448800" cy="711200"/>
          </a:xfrm>
          <a:prstGeom prst="rect">
            <a:avLst/>
          </a:prstGeom>
        </p:spPr>
        <p:txBody>
          <a:bodyPr lIns="101596" tIns="50797" rIns="101596" bIns="50797" rtlCol="0">
            <a:normAutofit fontScale="85000" lnSpcReduction="20000"/>
          </a:bodyPr>
          <a:lstStyle/>
          <a:p>
            <a:pPr algn="ctr" defTabSz="1219170" eaLnBrk="1" fontAlgn="auto" hangingPunct="1">
              <a:spcAft>
                <a:spcPts val="0"/>
              </a:spcAft>
              <a:defRPr/>
            </a:pPr>
            <a:r>
              <a:rPr lang="en-US" sz="2667" dirty="0">
                <a:effectLst>
                  <a:outerShdw blurRad="38100" dist="38100" dir="2700000" algn="tl">
                    <a:srgbClr val="000000">
                      <a:alpha val="43137"/>
                    </a:srgbClr>
                  </a:outerShdw>
                </a:effectLst>
                <a:latin typeface="+mj-lt"/>
                <a:ea typeface="+mj-ea"/>
                <a:cs typeface="+mj-cs"/>
              </a:rPr>
              <a:t>For any clarifications/support/information </a:t>
            </a:r>
            <a:br>
              <a:rPr lang="en-US" sz="2667" dirty="0">
                <a:effectLst>
                  <a:outerShdw blurRad="38100" dist="38100" dir="2700000" algn="tl">
                    <a:srgbClr val="000000">
                      <a:alpha val="43137"/>
                    </a:srgbClr>
                  </a:outerShdw>
                </a:effectLst>
                <a:latin typeface="+mj-lt"/>
                <a:ea typeface="+mj-ea"/>
                <a:cs typeface="+mj-cs"/>
              </a:rPr>
            </a:br>
            <a:r>
              <a:rPr lang="en-US" sz="2667" dirty="0">
                <a:effectLst>
                  <a:outerShdw blurRad="38100" dist="38100" dir="2700000" algn="tl">
                    <a:srgbClr val="000000">
                      <a:alpha val="43137"/>
                    </a:srgbClr>
                  </a:outerShdw>
                </a:effectLst>
                <a:latin typeface="+mj-lt"/>
                <a:ea typeface="+mj-ea"/>
                <a:cs typeface="+mj-cs"/>
              </a:rPr>
              <a:t>contact: </a:t>
            </a:r>
            <a:r>
              <a:rPr lang="en-US" sz="2667" b="1" u="sng" dirty="0">
                <a:solidFill>
                  <a:srgbClr val="0033CC"/>
                </a:solidFill>
                <a:effectLst>
                  <a:outerShdw blurRad="38100" dist="38100" dir="2700000" algn="tl">
                    <a:srgbClr val="000000">
                      <a:alpha val="43137"/>
                    </a:srgbClr>
                  </a:outerShdw>
                </a:effectLst>
                <a:latin typeface="+mj-lt"/>
                <a:ea typeface="+mj-ea"/>
                <a:cs typeface="+mj-cs"/>
              </a:rPr>
              <a:t>admin@lexq.us</a:t>
            </a:r>
          </a:p>
        </p:txBody>
      </p:sp>
    </p:spTree>
    <p:extLst>
      <p:ext uri="{BB962C8B-B14F-4D97-AF65-F5344CB8AC3E}">
        <p14:creationId xmlns:p14="http://schemas.microsoft.com/office/powerpoint/2010/main" val="251651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Lex Nimble CMMI Consulting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Lex Nimble CMMI Consulting </Template>
  <TotalTime>467</TotalTime>
  <Words>512</Words>
  <Application>Microsoft Office PowerPoint</Application>
  <PresentationFormat>Widescreen</PresentationFormat>
  <Paragraphs>68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MS PGothic</vt:lpstr>
      <vt:lpstr>Arial</vt:lpstr>
      <vt:lpstr>Calibri</vt:lpstr>
      <vt:lpstr>Lato</vt:lpstr>
      <vt:lpstr>Lex Nimble CMMI Consulting </vt:lpstr>
      <vt:lpstr>PowerPoint Presentation</vt:lpstr>
      <vt:lpstr>Why LexNimble</vt:lpstr>
      <vt:lpstr>Web Application Security Services</vt:lpstr>
      <vt:lpstr> An assessment typically follows these steps: </vt:lpstr>
      <vt:lpstr>The key deliverable from our testing is a report</vt:lpstr>
      <vt:lpstr>Key Benefits </vt:lpstr>
      <vt:lpstr> Penetration Testing Services </vt:lpstr>
      <vt:lpstr>Penetration Testing Services</vt:lpstr>
      <vt:lpstr>Key deliverable from our penetration testing services</vt:lpstr>
      <vt:lpstr> Benefits to your business  </vt:lpstr>
      <vt:lpstr> </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Goutham</dc:creator>
  <cp:lastModifiedBy>Goutham</cp:lastModifiedBy>
  <cp:revision>13</cp:revision>
  <dcterms:created xsi:type="dcterms:W3CDTF">2020-05-14T14:57:07Z</dcterms:created>
  <dcterms:modified xsi:type="dcterms:W3CDTF">2020-05-18T12:53:48Z</dcterms:modified>
</cp:coreProperties>
</file>